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71" r:id="rId2"/>
    <p:sldId id="268" r:id="rId3"/>
    <p:sldId id="259" r:id="rId4"/>
    <p:sldId id="257" r:id="rId5"/>
    <p:sldId id="258" r:id="rId6"/>
    <p:sldId id="263" r:id="rId7"/>
    <p:sldId id="269" r:id="rId8"/>
    <p:sldId id="267" r:id="rId9"/>
    <p:sldId id="27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46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C3F9937-5D54-4C2E-9626-14B76740B661}" type="datetimeFigureOut">
              <a:rPr lang="en-US" smtClean="0"/>
              <a:pPr/>
              <a:t>5/28/2010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5833623-0E98-4643-AE84-3AC329DC00F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18FF9B-6BF8-4A69-A50E-7EBBCF096F2F}" type="datetimeFigureOut">
              <a:rPr lang="en-US" smtClean="0"/>
              <a:pPr/>
              <a:t>5/28/2010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32EA06-7A4E-4E3F-AACD-287FAC7D236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415F5D09-FC89-4E60-A8D8-F684FD1A8E70}" type="slidenum">
              <a:rPr lang="en-US" smtClean="0"/>
              <a:pPr/>
              <a:t>1</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defTabSz="898525" eaLnBrk="1" hangingPunct="1"/>
            <a:endParaRPr lang="en-US" sz="10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83A22EF0-7ECC-4358-8E11-5862548ECBFF}" type="slidenum">
              <a:rPr lang="en-AU" smtClean="0">
                <a:latin typeface="Arial" pitchFamily="34" charset="0"/>
              </a:rPr>
              <a:pPr/>
              <a:t>4</a:t>
            </a:fld>
            <a:endParaRPr lang="en-AU" smtClean="0">
              <a:latin typeface="Arial" pitchFamily="34"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1A11294E-2040-4605-A5B1-27A5ECD1FFC9}" type="slidenum">
              <a:rPr lang="en-AU" smtClean="0">
                <a:latin typeface="Arial" pitchFamily="34" charset="0"/>
              </a:rPr>
              <a:pPr/>
              <a:t>5</a:t>
            </a:fld>
            <a:endParaRPr lang="en-AU" smtClean="0">
              <a:latin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9B8732DC-2271-4539-AF83-ADD90E1968B3}" type="slidenum">
              <a:rPr lang="en-US" smtClean="0">
                <a:latin typeface="Arial" pitchFamily="34" charset="0"/>
              </a:rPr>
              <a:pPr/>
              <a:t>6</a:t>
            </a:fld>
            <a:endParaRPr lang="en-US" smtClean="0">
              <a:latin typeface="Arial" pitchFamily="34"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b="1" smtClean="0">
                <a:latin typeface="Arial" pitchFamily="34" charset="0"/>
              </a:rPr>
              <a:t>Figure 1.2</a:t>
            </a:r>
            <a:r>
              <a:rPr lang="en-US" smtClean="0">
                <a:latin typeface="Arial" pitchFamily="34" charset="0"/>
              </a:rPr>
              <a:t> Educational prescription form.</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CB7BF05D-8523-4D08-81F2-2C1356E59B29}" type="slidenum">
              <a:rPr lang="en-US" smtClean="0">
                <a:latin typeface="Arial" pitchFamily="34" charset="0"/>
              </a:rPr>
              <a:pPr/>
              <a:t>7</a:t>
            </a:fld>
            <a:endParaRPr lang="en-US" smtClean="0">
              <a:latin typeface="Arial" pitchFamily="34"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b="1" smtClean="0">
                <a:latin typeface="Arial" pitchFamily="34" charset="0"/>
              </a:rPr>
              <a:t>Table 1.1</a:t>
            </a:r>
            <a:r>
              <a:rPr lang="en-US" smtClean="0">
                <a:latin typeface="Arial" pitchFamily="34" charset="0"/>
              </a:rPr>
              <a:t> Well-built clinical questions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grpSp>
        <p:nvGrpSpPr>
          <p:cNvPr id="7" name="Group 16"/>
          <p:cNvGrpSpPr/>
          <p:nvPr/>
        </p:nvGrpSpPr>
        <p:grpSpPr>
          <a:xfrm>
            <a:off x="0" y="3268345"/>
            <a:ext cx="9144000" cy="146304"/>
            <a:chOff x="0" y="3268345"/>
            <a:chExt cx="9144000" cy="146304"/>
          </a:xfrm>
        </p:grpSpPr>
        <p:sp>
          <p:nvSpPr>
            <p:cNvPr id="13" name="Rectangle 12"/>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609600" y="1752600"/>
            <a:ext cx="7924800" cy="1470025"/>
          </a:xfrm>
          <a:prstGeom prst="rect">
            <a:avLst/>
          </a:prstGeom>
        </p:spPr>
        <p:txBody>
          <a:bodyPr anchor="b"/>
          <a:lstStyle>
            <a:lvl1pPr algn="ctr">
              <a:defRPr/>
            </a:lvl1pPr>
          </a:lstStyle>
          <a:p>
            <a:r>
              <a:rPr lang="en-US" smtClean="0"/>
              <a:t>Click to edit Master title style</a:t>
            </a:r>
            <a:endParaRPr lang="en-US"/>
          </a:p>
        </p:txBody>
      </p:sp>
      <p:sp>
        <p:nvSpPr>
          <p:cNvPr id="3" name="Subtitle 2"/>
          <p:cNvSpPr>
            <a:spLocks noGrp="1"/>
          </p:cNvSpPr>
          <p:nvPr>
            <p:ph type="subTitle" idx="1"/>
          </p:nvPr>
        </p:nvSpPr>
        <p:spPr>
          <a:xfrm>
            <a:off x="1371600" y="3505200"/>
            <a:ext cx="6400800" cy="1752600"/>
          </a:xfrm>
        </p:spPr>
        <p:txBody>
          <a:bodyPr>
            <a:normAutofit/>
          </a:bodyPr>
          <a:lstStyle>
            <a:lvl1pPr marL="0" indent="0" algn="ctr">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082526-946F-436B-AA3E-1B2C3A367010}" type="datetimeFigureOut">
              <a:rPr lang="en-US" smtClean="0"/>
              <a:pPr/>
              <a:t>5/28/2010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00732-3760-4A01-92A1-6406A1E659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bg>
      <p:bgRef idx="1003">
        <a:schemeClr val="bg2"/>
      </p:bgRef>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082526-946F-436B-AA3E-1B2C3A367010}" type="datetimeFigureOut">
              <a:rPr lang="en-US" smtClean="0"/>
              <a:pPr/>
              <a:t>5/28/2010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00732-3760-4A01-92A1-6406A1E659EC}"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grpSp>
        <p:nvGrpSpPr>
          <p:cNvPr id="2" name="Group 7"/>
          <p:cNvGrpSpPr/>
          <p:nvPr/>
        </p:nvGrpSpPr>
        <p:grpSpPr>
          <a:xfrm flipH="1">
            <a:off x="0" y="1371600"/>
            <a:ext cx="9144000" cy="73152"/>
            <a:chOff x="0" y="3268345"/>
            <a:chExt cx="9144000" cy="146304"/>
          </a:xfrm>
        </p:grpSpPr>
        <p:sp>
          <p:nvSpPr>
            <p:cNvPr id="9" name="Rectangle 8"/>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8"/>
            <a:ext cx="18288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172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39712" y="6356350"/>
            <a:ext cx="1868424" cy="365125"/>
          </a:xfrm>
        </p:spPr>
        <p:txBody>
          <a:bodyPr/>
          <a:lstStyle/>
          <a:p>
            <a:fld id="{47082526-946F-436B-AA3E-1B2C3A367010}" type="datetimeFigureOut">
              <a:rPr lang="en-US" smtClean="0"/>
              <a:pPr/>
              <a:t>5/28/2010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00732-3760-4A01-92A1-6406A1E659EC}" type="slidenum">
              <a:rPr lang="en-US" smtClean="0"/>
              <a:pPr/>
              <a:t>‹#›</a:t>
            </a:fld>
            <a:endParaRPr lang="en-US"/>
          </a:p>
        </p:txBody>
      </p:sp>
      <p:grpSp>
        <p:nvGrpSpPr>
          <p:cNvPr id="7" name="Group 6"/>
          <p:cNvGrpSpPr/>
          <p:nvPr/>
        </p:nvGrpSpPr>
        <p:grpSpPr>
          <a:xfrm rot="5400000" flipH="1">
            <a:off x="3332988" y="3384804"/>
            <a:ext cx="6867144" cy="73152"/>
            <a:chOff x="0" y="3268345"/>
            <a:chExt cx="9144000" cy="146304"/>
          </a:xfrm>
        </p:grpSpPr>
        <p:sp>
          <p:nvSpPr>
            <p:cNvPr id="8" name="Rectangle 7"/>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99616"/>
            <a:ext cx="8229600" cy="462654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082526-946F-436B-AA3E-1B2C3A367010}" type="datetimeFigureOut">
              <a:rPr lang="en-US" smtClean="0"/>
              <a:pPr/>
              <a:t>5/28/2010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00732-3760-4A01-92A1-6406A1E659EC}" type="slidenum">
              <a:rPr lang="en-US" smtClean="0"/>
              <a:pPr/>
              <a:t>‹#›</a:t>
            </a:fld>
            <a:endParaRPr lang="en-US"/>
          </a:p>
        </p:txBody>
      </p:sp>
      <p:grpSp>
        <p:nvGrpSpPr>
          <p:cNvPr id="2" name="Group 13"/>
          <p:cNvGrpSpPr/>
          <p:nvPr/>
        </p:nvGrpSpPr>
        <p:grpSpPr>
          <a:xfrm>
            <a:off x="0" y="1371600"/>
            <a:ext cx="9144000" cy="73152"/>
            <a:chOff x="0" y="3268345"/>
            <a:chExt cx="9144000" cy="146304"/>
          </a:xfrm>
        </p:grpSpPr>
        <p:sp>
          <p:nvSpPr>
            <p:cNvPr id="15" name="Rectangle 14"/>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itle 1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67512" y="4406900"/>
            <a:ext cx="7827201"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667512" y="2667000"/>
            <a:ext cx="7827201"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082526-946F-436B-AA3E-1B2C3A367010}" type="datetimeFigureOut">
              <a:rPr lang="en-US" smtClean="0"/>
              <a:pPr/>
              <a:t>5/28/2010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00732-3760-4A01-92A1-6406A1E659EC}" type="slidenum">
              <a:rPr lang="en-US" smtClean="0"/>
              <a:pPr/>
              <a:t>‹#›</a:t>
            </a:fld>
            <a:endParaRPr lang="en-US"/>
          </a:p>
        </p:txBody>
      </p:sp>
      <p:grpSp>
        <p:nvGrpSpPr>
          <p:cNvPr id="7" name="Group 12"/>
          <p:cNvGrpSpPr/>
          <p:nvPr/>
        </p:nvGrpSpPr>
        <p:grpSpPr>
          <a:xfrm flipH="1">
            <a:off x="0" y="4228465"/>
            <a:ext cx="9144000" cy="146304"/>
            <a:chOff x="0" y="3268345"/>
            <a:chExt cx="9144000" cy="146304"/>
          </a:xfrm>
        </p:grpSpPr>
        <p:sp>
          <p:nvSpPr>
            <p:cNvPr id="14" name="Rectangle 13"/>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082526-946F-436B-AA3E-1B2C3A367010}" type="datetimeFigureOut">
              <a:rPr lang="en-US" smtClean="0"/>
              <a:pPr/>
              <a:t>5/28/2010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00732-3760-4A01-92A1-6406A1E659EC}" type="slidenum">
              <a:rPr lang="en-US" smtClean="0"/>
              <a:pPr/>
              <a:t>‹#›</a:t>
            </a:fld>
            <a:endParaRPr lang="en-US"/>
          </a:p>
        </p:txBody>
      </p:sp>
      <p:sp>
        <p:nvSpPr>
          <p:cNvPr id="14" name="Title 13"/>
          <p:cNvSpPr>
            <a:spLocks noGrp="1"/>
          </p:cNvSpPr>
          <p:nvPr>
            <p:ph type="title"/>
          </p:nvPr>
        </p:nvSpPr>
        <p:spPr/>
        <p:txBody>
          <a:bodyPr/>
          <a:lstStyle/>
          <a:p>
            <a:r>
              <a:rPr lang="en-US" smtClean="0"/>
              <a:t>Click to edit Master title style</a:t>
            </a:r>
            <a:endParaRPr lang="en-US"/>
          </a:p>
        </p:txBody>
      </p:sp>
      <p:grpSp>
        <p:nvGrpSpPr>
          <p:cNvPr id="2" name="Group 14"/>
          <p:cNvGrpSpPr/>
          <p:nvPr/>
        </p:nvGrpSpPr>
        <p:grpSpPr>
          <a:xfrm>
            <a:off x="0" y="1371600"/>
            <a:ext cx="9144000" cy="73152"/>
            <a:chOff x="0" y="3268345"/>
            <a:chExt cx="9144000" cy="146304"/>
          </a:xfrm>
        </p:grpSpPr>
        <p:sp>
          <p:nvSpPr>
            <p:cNvPr id="16" name="Rectangle 15"/>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971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00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971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082526-946F-436B-AA3E-1B2C3A367010}" type="datetimeFigureOut">
              <a:rPr lang="en-US" smtClean="0"/>
              <a:pPr/>
              <a:t>5/28/2010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00732-3760-4A01-92A1-6406A1E659EC}" type="slidenum">
              <a:rPr lang="en-US" smtClean="0"/>
              <a:pPr/>
              <a:t>‹#›</a:t>
            </a:fld>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grpSp>
        <p:nvGrpSpPr>
          <p:cNvPr id="2" name="Group 16"/>
          <p:cNvGrpSpPr/>
          <p:nvPr/>
        </p:nvGrpSpPr>
        <p:grpSpPr>
          <a:xfrm>
            <a:off x="0" y="1371600"/>
            <a:ext cx="9144000" cy="73152"/>
            <a:chOff x="0" y="3268345"/>
            <a:chExt cx="9144000" cy="146304"/>
          </a:xfrm>
        </p:grpSpPr>
        <p:sp>
          <p:nvSpPr>
            <p:cNvPr id="18" name="Rectangle 17"/>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7082526-946F-436B-AA3E-1B2C3A367010}" type="datetimeFigureOut">
              <a:rPr lang="en-US" smtClean="0"/>
              <a:pPr/>
              <a:t>5/28/2010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00732-3760-4A01-92A1-6406A1E659EC}" type="slidenum">
              <a:rPr lang="en-US" smtClean="0"/>
              <a:pPr/>
              <a:t>‹#›</a:t>
            </a:fld>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grpSp>
        <p:nvGrpSpPr>
          <p:cNvPr id="2" name="Group 12"/>
          <p:cNvGrpSpPr/>
          <p:nvPr/>
        </p:nvGrpSpPr>
        <p:grpSpPr>
          <a:xfrm flipH="1">
            <a:off x="0" y="1371600"/>
            <a:ext cx="9144000" cy="73152"/>
            <a:chOff x="0" y="3268345"/>
            <a:chExt cx="9144000" cy="146304"/>
          </a:xfrm>
        </p:grpSpPr>
        <p:sp>
          <p:nvSpPr>
            <p:cNvPr id="14" name="Rectangle 13"/>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Ref idx="1003">
        <a:schemeClr val="bg2"/>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082526-946F-436B-AA3E-1B2C3A367010}" type="datetimeFigureOut">
              <a:rPr lang="en-US" smtClean="0"/>
              <a:pPr/>
              <a:t>5/28/2010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00732-3760-4A01-92A1-6406A1E659EC}" type="slidenum">
              <a:rPr lang="en-US" smtClean="0"/>
              <a:pPr/>
              <a:t>‹#›</a:t>
            </a:fld>
            <a:endParaRPr lang="en-US"/>
          </a:p>
        </p:txBody>
      </p:sp>
      <p:grpSp>
        <p:nvGrpSpPr>
          <p:cNvPr id="5" name="Group 10"/>
          <p:cNvGrpSpPr/>
          <p:nvPr/>
        </p:nvGrpSpPr>
        <p:grpSpPr>
          <a:xfrm>
            <a:off x="-9144" y="-18288"/>
            <a:ext cx="9144000" cy="146304"/>
            <a:chOff x="0" y="3268345"/>
            <a:chExt cx="9144000" cy="146304"/>
          </a:xfrm>
        </p:grpSpPr>
        <p:sp>
          <p:nvSpPr>
            <p:cNvPr id="12" name="Rectangle 11"/>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5495544"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6592824"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7690104"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793750"/>
          </a:xfrm>
          <a:prstGeom prst="rect">
            <a:avLst/>
          </a:prstGeom>
        </p:spPr>
        <p:txBody>
          <a:bodyPr anchor="b">
            <a:normAutofit/>
          </a:bodyPr>
          <a:lstStyle>
            <a:lvl1pPr algn="l">
              <a:defRPr sz="2800" b="1"/>
            </a:lvl1pPr>
          </a:lstStyle>
          <a:p>
            <a:r>
              <a:rPr lang="en-US" smtClean="0"/>
              <a:t>Click to edit Master title style</a:t>
            </a:r>
            <a:endParaRPr lang="en-US"/>
          </a:p>
        </p:txBody>
      </p:sp>
      <p:sp>
        <p:nvSpPr>
          <p:cNvPr id="3" name="Content Placeholder 2"/>
          <p:cNvSpPr>
            <a:spLocks noGrp="1"/>
          </p:cNvSpPr>
          <p:nvPr>
            <p:ph idx="1"/>
          </p:nvPr>
        </p:nvSpPr>
        <p:spPr>
          <a:xfrm>
            <a:off x="3575050" y="1371600"/>
            <a:ext cx="5111750"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371600"/>
            <a:ext cx="3008313" cy="4754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082526-946F-436B-AA3E-1B2C3A367010}" type="datetimeFigureOut">
              <a:rPr lang="en-US" smtClean="0"/>
              <a:pPr/>
              <a:t>5/28/2010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00732-3760-4A01-92A1-6406A1E659EC}" type="slidenum">
              <a:rPr lang="en-US" smtClean="0"/>
              <a:pPr/>
              <a:t>‹#›</a:t>
            </a:fld>
            <a:endParaRPr lang="en-US"/>
          </a:p>
        </p:txBody>
      </p:sp>
      <p:grpSp>
        <p:nvGrpSpPr>
          <p:cNvPr id="8" name="Group 13"/>
          <p:cNvGrpSpPr/>
          <p:nvPr/>
        </p:nvGrpSpPr>
        <p:grpSpPr>
          <a:xfrm flipH="1">
            <a:off x="0" y="1143000"/>
            <a:ext cx="9144000" cy="73152"/>
            <a:chOff x="0" y="3268345"/>
            <a:chExt cx="9144000" cy="146304"/>
          </a:xfrm>
        </p:grpSpPr>
        <p:sp>
          <p:nvSpPr>
            <p:cNvPr id="15" name="Rectangle 14"/>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a:xfrm>
            <a:off x="1801368" y="685800"/>
            <a:ext cx="5495544" cy="3886200"/>
          </a:xfrm>
          <a:solidFill>
            <a:schemeClr val="accent1"/>
          </a:solidFill>
          <a:effectLst>
            <a:reflection blurRad="6350" stA="52000" endA="300" endPos="35000" dir="5400000" sy="-100000" algn="bl" rotWithShape="0"/>
          </a:effectLst>
          <a:scene3d>
            <a:camera prst="orthographicFront"/>
            <a:lightRig rig="contrasting" dir="t"/>
          </a:scene3d>
          <a:sp3d contourW="12700" prstMaterial="softEdge">
            <a:bevelT prst="cross"/>
            <a:contourClr>
              <a:srgbClr val="FFFFFF"/>
            </a:contourClr>
          </a:sp3d>
        </p:spPr>
        <p:txBody>
          <a:bodyPr/>
          <a:lstStyle/>
          <a:p>
            <a:r>
              <a:rPr lang="en-US" smtClean="0"/>
              <a:t>Click icon to add picture</a:t>
            </a:r>
            <a:endParaRPr lang="en-US"/>
          </a:p>
        </p:txBody>
      </p:sp>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082526-946F-436B-AA3E-1B2C3A367010}" type="datetimeFigureOut">
              <a:rPr lang="en-US" smtClean="0"/>
              <a:pPr/>
              <a:t>5/28/2010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00732-3760-4A01-92A1-6406A1E659EC}" type="slidenum">
              <a:rPr lang="en-US" smtClean="0"/>
              <a:pPr/>
              <a:t>‹#›</a:t>
            </a:fld>
            <a:endParaRPr lang="en-US"/>
          </a:p>
        </p:txBody>
      </p:sp>
      <p:grpSp>
        <p:nvGrpSpPr>
          <p:cNvPr id="3" name="Group 15"/>
          <p:cNvGrpSpPr/>
          <p:nvPr/>
        </p:nvGrpSpPr>
        <p:grpSpPr>
          <a:xfrm>
            <a:off x="-9144" y="-18288"/>
            <a:ext cx="9144000" cy="146304"/>
            <a:chOff x="0" y="3268345"/>
            <a:chExt cx="9144000" cy="146304"/>
          </a:xfrm>
        </p:grpSpPr>
        <p:sp>
          <p:nvSpPr>
            <p:cNvPr id="17" name="Rectangle 16"/>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5495544"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6592824"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7690104"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6826" y="0"/>
            <a:ext cx="9144000" cy="6286520"/>
          </a:xfrm>
          <a:prstGeom prst="rect">
            <a:avLst/>
          </a:prstGeom>
          <a:gradFill flip="none" rotWithShape="1">
            <a:gsLst>
              <a:gs pos="1000">
                <a:schemeClr val="bg2">
                  <a:alpha val="0"/>
                </a:schemeClr>
              </a:gs>
              <a:gs pos="100000">
                <a:schemeClr val="bg1">
                  <a:alpha val="92000"/>
                </a:schemeClr>
              </a:gs>
            </a:gsLst>
            <a:lin ang="16200000" scaled="1"/>
            <a:tileRect/>
          </a:gradFill>
          <a:ln w="28575"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574536" y="6356350"/>
            <a:ext cx="2133600" cy="365125"/>
          </a:xfrm>
          <a:prstGeom prst="rect">
            <a:avLst/>
          </a:prstGeom>
        </p:spPr>
        <p:txBody>
          <a:bodyPr vert="horz" lIns="91440" tIns="45720" rIns="91440" bIns="45720" rtlCol="0" anchor="ctr"/>
          <a:lstStyle>
            <a:lvl1pPr algn="r">
              <a:defRPr sz="1200">
                <a:solidFill>
                  <a:sysClr val="windowText" lastClr="000000"/>
                </a:solidFill>
              </a:defRPr>
            </a:lvl1pPr>
          </a:lstStyle>
          <a:p>
            <a:fld id="{47082526-946F-436B-AA3E-1B2C3A367010}" type="datetimeFigureOut">
              <a:rPr lang="en-US" smtClean="0"/>
              <a:pPr/>
              <a:t>5/28/2010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ysClr val="windowText" lastClr="000000"/>
                </a:solidFill>
              </a:defRPr>
            </a:lvl1pPr>
          </a:lstStyle>
          <a:p>
            <a:endParaRPr lang="en-US"/>
          </a:p>
        </p:txBody>
      </p:sp>
      <p:sp>
        <p:nvSpPr>
          <p:cNvPr id="6" name="Slide Number Placeholder 5"/>
          <p:cNvSpPr>
            <a:spLocks noGrp="1"/>
          </p:cNvSpPr>
          <p:nvPr>
            <p:ph type="sldNum" sz="quarter" idx="4"/>
          </p:nvPr>
        </p:nvSpPr>
        <p:spPr>
          <a:xfrm>
            <a:off x="460248" y="6356350"/>
            <a:ext cx="2133600" cy="365125"/>
          </a:xfrm>
          <a:prstGeom prst="rect">
            <a:avLst/>
          </a:prstGeom>
        </p:spPr>
        <p:txBody>
          <a:bodyPr vert="horz" lIns="91440" tIns="45720" rIns="91440" bIns="45720" rtlCol="0" anchor="ctr"/>
          <a:lstStyle>
            <a:lvl1pPr algn="l">
              <a:defRPr sz="1200">
                <a:solidFill>
                  <a:sysClr val="windowText" lastClr="000000"/>
                </a:solidFill>
              </a:defRPr>
            </a:lvl1pPr>
          </a:lstStyle>
          <a:p>
            <a:fld id="{96E00732-3760-4A01-92A1-6406A1E659EC}" type="slidenum">
              <a:rPr lang="en-US" smtClean="0"/>
              <a:pPr/>
              <a:t>‹#›</a:t>
            </a:fld>
            <a:endParaRPr lang="en-US"/>
          </a:p>
        </p:txBody>
      </p:sp>
      <p:sp>
        <p:nvSpPr>
          <p:cNvPr id="8" name="Title Placeholder 7"/>
          <p:cNvSpPr>
            <a:spLocks noGrp="1"/>
          </p:cNvSpPr>
          <p:nvPr>
            <p:ph type="title"/>
          </p:nvPr>
        </p:nvSpPr>
        <p:spPr>
          <a:xfrm>
            <a:off x="457200" y="152400"/>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ln>
            <a:noFill/>
          </a:ln>
          <a:solidFill>
            <a:srgbClr val="FFFFFF"/>
          </a:solidFill>
          <a:effectLst>
            <a:glow rad="101600">
              <a:schemeClr val="tx2"/>
            </a:glo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Clr>
          <a:schemeClr val="tx2"/>
        </a:buClr>
        <a:buSzPct val="70000"/>
        <a:buFont typeface="Wingdings 2" pitchFamily="18"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4"/>
        </a:buClr>
        <a:buSzPct val="60000"/>
        <a:buFont typeface="Wingdings 2" pitchFamily="18"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accent5"/>
        </a:buClr>
        <a:buSzPct val="57000"/>
        <a:buFont typeface="Wingdings 2" pitchFamily="18"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accent6"/>
        </a:buClr>
        <a:buSzPct val="55000"/>
        <a:buFont typeface="Wingdings 2" pitchFamily="18" charset="2"/>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accent2"/>
        </a:buClr>
        <a:buSzPct val="50000"/>
        <a:buFont typeface="Wingdings 2" pitchFamily="18"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bling.library.wisc.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82" name="Rectangle 2"/>
          <p:cNvSpPr>
            <a:spLocks noGrp="1" noChangeArrowheads="1"/>
          </p:cNvSpPr>
          <p:nvPr>
            <p:ph type="ctrTitle"/>
          </p:nvPr>
        </p:nvSpPr>
        <p:spPr>
          <a:xfrm>
            <a:off x="1828800" y="1143000"/>
            <a:ext cx="5486400" cy="1905000"/>
          </a:xfrm>
        </p:spPr>
        <p:txBody>
          <a:bodyPr>
            <a:noAutofit/>
          </a:bodyPr>
          <a:lstStyle/>
          <a:p>
            <a:pPr algn="l" eaLnBrk="1" fontAlgn="auto" hangingPunct="1">
              <a:spcAft>
                <a:spcPts val="0"/>
              </a:spcAft>
              <a:defRPr/>
            </a:pPr>
            <a:r>
              <a:rPr lang="en-US" sz="3200" u="sng" dirty="0" smtClean="0">
                <a:solidFill>
                  <a:schemeClr val="tx1"/>
                </a:solidFill>
                <a:effectLst/>
                <a:latin typeface="Tahoma" pitchFamily="34" charset="0"/>
                <a:cs typeface="Tahoma" pitchFamily="34" charset="0"/>
              </a:rPr>
              <a:t>Module 1</a:t>
            </a:r>
            <a:r>
              <a:rPr lang="en-US" sz="3200" dirty="0" smtClean="0">
                <a:solidFill>
                  <a:schemeClr val="tx1"/>
                </a:solidFill>
                <a:effectLst/>
                <a:latin typeface="Tahoma" pitchFamily="34" charset="0"/>
                <a:cs typeface="Tahoma" pitchFamily="34" charset="0"/>
              </a:rPr>
              <a:t/>
            </a:r>
            <a:br>
              <a:rPr lang="en-US" sz="3200" dirty="0" smtClean="0">
                <a:solidFill>
                  <a:schemeClr val="tx1"/>
                </a:solidFill>
                <a:effectLst/>
                <a:latin typeface="Tahoma" pitchFamily="34" charset="0"/>
                <a:cs typeface="Tahoma" pitchFamily="34" charset="0"/>
              </a:rPr>
            </a:br>
            <a:r>
              <a:rPr lang="en-US" sz="3200" dirty="0" smtClean="0">
                <a:solidFill>
                  <a:schemeClr val="tx1"/>
                </a:solidFill>
                <a:effectLst/>
                <a:latin typeface="Tahoma" pitchFamily="34" charset="0"/>
                <a:cs typeface="Tahoma" pitchFamily="34" charset="0"/>
              </a:rPr>
              <a:t>Introduction</a:t>
            </a:r>
            <a:endParaRPr lang="en-US" sz="2400" dirty="0">
              <a:solidFill>
                <a:schemeClr val="tx1"/>
              </a:solidFill>
              <a:effectLst/>
              <a:latin typeface="Tahoma" pitchFamily="34" charset="0"/>
              <a:cs typeface="Tahoma" pitchFamily="34" charset="0"/>
            </a:endParaRPr>
          </a:p>
        </p:txBody>
      </p:sp>
      <p:pic>
        <p:nvPicPr>
          <p:cNvPr id="4" name="Picture 3" descr="ebling.jpg">
            <a:hlinkClick r:id="rId3"/>
          </p:cNvPr>
          <p:cNvPicPr>
            <a:picLocks noChangeAspect="1"/>
          </p:cNvPicPr>
          <p:nvPr/>
        </p:nvPicPr>
        <p:blipFill>
          <a:blip r:embed="rId4" cstate="print"/>
          <a:stretch>
            <a:fillRect/>
          </a:stretch>
        </p:blipFill>
        <p:spPr>
          <a:xfrm>
            <a:off x="5486400" y="3657600"/>
            <a:ext cx="3381375" cy="65405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7848600" cy="2954655"/>
          </a:xfrm>
          <a:prstGeom prst="rect">
            <a:avLst/>
          </a:prstGeom>
          <a:noFill/>
        </p:spPr>
        <p:txBody>
          <a:bodyPr wrap="square" rtlCol="0">
            <a:spAutoFit/>
          </a:bodyPr>
          <a:lstStyle/>
          <a:p>
            <a:pPr lvl="0"/>
            <a:r>
              <a:rPr lang="en-US" sz="2400" dirty="0" smtClean="0">
                <a:latin typeface="Tahoma" pitchFamily="34" charset="0"/>
                <a:cs typeface="Tahoma" pitchFamily="34" charset="0"/>
              </a:rPr>
              <a:t>Three components of EBM</a:t>
            </a:r>
            <a:r>
              <a:rPr lang="en-US" sz="2400" dirty="0" smtClean="0">
                <a:solidFill>
                  <a:srgbClr val="FFFFFF"/>
                </a:solidFill>
                <a:effectLst>
                  <a:glow rad="101600">
                    <a:schemeClr val="tx2"/>
                  </a:glow>
                </a:effectLst>
                <a:latin typeface="Tahoma" pitchFamily="34" charset="0"/>
                <a:cs typeface="Tahoma" pitchFamily="34" charset="0"/>
              </a:rPr>
              <a:t/>
            </a:r>
            <a:br>
              <a:rPr lang="en-US" sz="2400" dirty="0" smtClean="0">
                <a:solidFill>
                  <a:srgbClr val="FFFFFF"/>
                </a:solidFill>
                <a:effectLst>
                  <a:glow rad="101600">
                    <a:schemeClr val="tx2"/>
                  </a:glow>
                </a:effectLst>
                <a:latin typeface="Tahoma" pitchFamily="34" charset="0"/>
                <a:cs typeface="Tahoma" pitchFamily="34" charset="0"/>
              </a:rPr>
            </a:br>
            <a:endParaRPr lang="en-US" sz="2400" dirty="0" smtClean="0">
              <a:latin typeface="Tahoma" pitchFamily="34" charset="0"/>
              <a:ea typeface="Tahoma" pitchFamily="34" charset="0"/>
              <a:cs typeface="Tahoma" pitchFamily="34" charset="0"/>
            </a:endParaRPr>
          </a:p>
          <a:p>
            <a:pPr lvl="1">
              <a:buFont typeface="Wingdings" pitchFamily="2" charset="2"/>
              <a:buChar char="q"/>
            </a:pPr>
            <a:r>
              <a:rPr lang="en-US" sz="2400" dirty="0" smtClean="0">
                <a:latin typeface="Tahoma" pitchFamily="34" charset="0"/>
                <a:ea typeface="Tahoma" pitchFamily="34" charset="0"/>
                <a:cs typeface="Tahoma" pitchFamily="34" charset="0"/>
              </a:rPr>
              <a:t> The </a:t>
            </a:r>
            <a:r>
              <a:rPr lang="en-US" sz="2400" dirty="0">
                <a:latin typeface="Tahoma" pitchFamily="34" charset="0"/>
                <a:ea typeface="Tahoma" pitchFamily="34" charset="0"/>
                <a:cs typeface="Tahoma" pitchFamily="34" charset="0"/>
              </a:rPr>
              <a:t>clinician’s knowledge and </a:t>
            </a:r>
            <a:r>
              <a:rPr lang="en-US" sz="2400" dirty="0" smtClean="0">
                <a:latin typeface="Tahoma" pitchFamily="34" charset="0"/>
                <a:ea typeface="Tahoma" pitchFamily="34" charset="0"/>
                <a:cs typeface="Tahoma" pitchFamily="34" charset="0"/>
              </a:rPr>
              <a:t>expertise</a:t>
            </a:r>
            <a:br>
              <a:rPr lang="en-US" sz="2400" dirty="0" smtClean="0">
                <a:latin typeface="Tahoma" pitchFamily="34" charset="0"/>
                <a:ea typeface="Tahoma" pitchFamily="34" charset="0"/>
                <a:cs typeface="Tahoma" pitchFamily="34" charset="0"/>
              </a:rPr>
            </a:br>
            <a:endParaRPr lang="en-US" sz="2400" dirty="0">
              <a:latin typeface="Tahoma" pitchFamily="34" charset="0"/>
              <a:ea typeface="Tahoma" pitchFamily="34" charset="0"/>
              <a:cs typeface="Tahoma" pitchFamily="34" charset="0"/>
            </a:endParaRPr>
          </a:p>
          <a:p>
            <a:pPr lvl="1">
              <a:buFont typeface="Wingdings" pitchFamily="2" charset="2"/>
              <a:buChar char="q"/>
            </a:pPr>
            <a:r>
              <a:rPr lang="en-US" sz="2400" dirty="0" smtClean="0">
                <a:latin typeface="Tahoma" pitchFamily="34" charset="0"/>
                <a:ea typeface="Tahoma" pitchFamily="34" charset="0"/>
                <a:cs typeface="Tahoma" pitchFamily="34" charset="0"/>
              </a:rPr>
              <a:t> Patient values</a:t>
            </a:r>
            <a:br>
              <a:rPr lang="en-US" sz="2400" dirty="0" smtClean="0">
                <a:latin typeface="Tahoma" pitchFamily="34" charset="0"/>
                <a:ea typeface="Tahoma" pitchFamily="34" charset="0"/>
                <a:cs typeface="Tahoma" pitchFamily="34" charset="0"/>
              </a:rPr>
            </a:br>
            <a:endParaRPr lang="en-US" sz="2400" dirty="0">
              <a:latin typeface="Tahoma" pitchFamily="34" charset="0"/>
              <a:ea typeface="Tahoma" pitchFamily="34" charset="0"/>
              <a:cs typeface="Tahoma" pitchFamily="34" charset="0"/>
            </a:endParaRPr>
          </a:p>
          <a:p>
            <a:pPr lvl="1">
              <a:buFont typeface="Wingdings" pitchFamily="2" charset="2"/>
              <a:buChar char="q"/>
            </a:pPr>
            <a:r>
              <a:rPr lang="en-US" sz="2400" dirty="0" smtClean="0">
                <a:latin typeface="Tahoma" pitchFamily="34" charset="0"/>
                <a:ea typeface="Tahoma" pitchFamily="34" charset="0"/>
                <a:cs typeface="Tahoma" pitchFamily="34" charset="0"/>
              </a:rPr>
              <a:t> Research </a:t>
            </a:r>
            <a:r>
              <a:rPr lang="en-US" sz="2400" dirty="0">
                <a:latin typeface="Tahoma" pitchFamily="34" charset="0"/>
                <a:ea typeface="Tahoma" pitchFamily="34" charset="0"/>
                <a:cs typeface="Tahoma" pitchFamily="34" charset="0"/>
              </a:rPr>
              <a:t>evidence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295400" y="1219200"/>
            <a:ext cx="6858000" cy="1371600"/>
          </a:xfrm>
          <a:prstGeom prst="rect">
            <a:avLst/>
          </a:prstGeom>
          <a:noFill/>
          <a:ln w="9525">
            <a:noFill/>
            <a:miter lim="800000"/>
            <a:headEnd/>
            <a:tailEnd/>
          </a:ln>
        </p:spPr>
        <p:txBody>
          <a:bodyPr/>
          <a:lstStyle/>
          <a:p>
            <a:pPr>
              <a:spcBef>
                <a:spcPct val="20000"/>
              </a:spcBef>
              <a:buClr>
                <a:schemeClr val="bg2"/>
              </a:buClr>
              <a:buSzPct val="75000"/>
              <a:defRPr/>
            </a:pPr>
            <a:r>
              <a:rPr lang="en-US" sz="2400" kern="0" dirty="0">
                <a:latin typeface="Tahoma" pitchFamily="34" charset="0"/>
                <a:cs typeface="Tahoma" pitchFamily="34" charset="0"/>
              </a:rPr>
              <a:t>“Half of what you are taught as students will in ten years have been shown to be wrong, and the trouble is, none of your teachers knows which half.”</a:t>
            </a:r>
            <a:br>
              <a:rPr lang="en-US" sz="2400" kern="0" dirty="0">
                <a:latin typeface="Tahoma" pitchFamily="34" charset="0"/>
                <a:cs typeface="Tahoma" pitchFamily="34" charset="0"/>
              </a:rPr>
            </a:br>
            <a:r>
              <a:rPr lang="en-US" sz="2400" kern="0" dirty="0">
                <a:latin typeface="Tahoma" pitchFamily="34" charset="0"/>
                <a:cs typeface="Tahoma" pitchFamily="34" charset="0"/>
              </a:rPr>
              <a:t>			</a:t>
            </a:r>
            <a:br>
              <a:rPr lang="en-US" sz="2400" kern="0" dirty="0">
                <a:latin typeface="Tahoma" pitchFamily="34" charset="0"/>
                <a:cs typeface="Tahoma" pitchFamily="34" charset="0"/>
              </a:rPr>
            </a:br>
            <a:r>
              <a:rPr lang="en-US" sz="2400" kern="0" dirty="0">
                <a:latin typeface="Tahoma" pitchFamily="34" charset="0"/>
                <a:cs typeface="Tahoma" pitchFamily="34" charset="0"/>
              </a:rPr>
              <a:t>	C. Sidney Burwell, </a:t>
            </a:r>
            <a:br>
              <a:rPr lang="en-US" sz="2400" kern="0" dirty="0">
                <a:latin typeface="Tahoma" pitchFamily="34" charset="0"/>
                <a:cs typeface="Tahoma" pitchFamily="34" charset="0"/>
              </a:rPr>
            </a:br>
            <a:r>
              <a:rPr lang="en-US" sz="2400" kern="0" dirty="0">
                <a:latin typeface="Tahoma" pitchFamily="34" charset="0"/>
                <a:cs typeface="Tahoma" pitchFamily="34" charset="0"/>
              </a:rPr>
              <a:t>	Dean of Harvard Medical School, 1947</a:t>
            </a:r>
          </a:p>
          <a:p>
            <a:pPr>
              <a:spcBef>
                <a:spcPct val="20000"/>
              </a:spcBef>
              <a:buClr>
                <a:schemeClr val="bg2"/>
              </a:buClr>
              <a:buSzPct val="75000"/>
              <a:buFont typeface="Wingdings" pitchFamily="2" charset="2"/>
              <a:buNone/>
              <a:defRPr/>
            </a:pPr>
            <a:endParaRPr lang="en-US" sz="2400" kern="0" dirty="0">
              <a:solidFill>
                <a:schemeClr val="bg1"/>
              </a:solidFill>
              <a:latin typeface="Tahoma" pitchFamily="34" charset="0"/>
              <a:cs typeface="Tahoma" pitchFamily="34" charset="0"/>
            </a:endParaRPr>
          </a:p>
        </p:txBody>
      </p:sp>
      <p:sp>
        <p:nvSpPr>
          <p:cNvPr id="15363" name="Text Box 5"/>
          <p:cNvSpPr txBox="1">
            <a:spLocks noChangeArrowheads="1"/>
          </p:cNvSpPr>
          <p:nvPr/>
        </p:nvSpPr>
        <p:spPr bwMode="auto">
          <a:xfrm>
            <a:off x="884238" y="4572000"/>
            <a:ext cx="8259762" cy="641350"/>
          </a:xfrm>
          <a:prstGeom prst="rect">
            <a:avLst/>
          </a:prstGeom>
          <a:noFill/>
          <a:ln w="9525">
            <a:noFill/>
            <a:miter lim="800000"/>
            <a:headEnd/>
            <a:tailEnd/>
          </a:ln>
        </p:spPr>
        <p:txBody>
          <a:bodyPr wrap="none">
            <a:spAutoFit/>
          </a:bodyPr>
          <a:lstStyle/>
          <a:p>
            <a:r>
              <a:rPr lang="en-US" i="1">
                <a:cs typeface="Arial" pitchFamily="34" charset="0"/>
              </a:rPr>
              <a:t>To cover the vast field of medicine in four years is an impossible task.</a:t>
            </a:r>
          </a:p>
          <a:p>
            <a:r>
              <a:rPr lang="en-US" i="1">
                <a:cs typeface="Arial" pitchFamily="34" charset="0"/>
              </a:rPr>
              <a:t>  - William Olser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4294967295"/>
          </p:nvPr>
        </p:nvSpPr>
        <p:spPr>
          <a:xfrm>
            <a:off x="914400" y="1500188"/>
            <a:ext cx="8229600" cy="4625975"/>
          </a:xfrm>
        </p:spPr>
        <p:txBody>
          <a:bodyPr/>
          <a:lstStyle/>
          <a:p>
            <a:pPr eaLnBrk="1" hangingPunct="1">
              <a:lnSpc>
                <a:spcPct val="90000"/>
              </a:lnSpc>
              <a:buFont typeface="Wingdings 2" pitchFamily="18" charset="2"/>
              <a:buNone/>
            </a:pPr>
            <a:endParaRPr lang="en-US" dirty="0" smtClean="0">
              <a:latin typeface="Tahoma" pitchFamily="34" charset="0"/>
              <a:cs typeface="Tahoma" pitchFamily="34" charset="0"/>
            </a:endParaRPr>
          </a:p>
          <a:p>
            <a:pPr eaLnBrk="1" hangingPunct="1">
              <a:lnSpc>
                <a:spcPct val="90000"/>
              </a:lnSpc>
              <a:buFont typeface="Wingdings 2" pitchFamily="18" charset="2"/>
              <a:buNone/>
            </a:pPr>
            <a:r>
              <a:rPr lang="en-US" sz="2400" dirty="0" smtClean="0">
                <a:latin typeface="Tahoma" pitchFamily="34" charset="0"/>
                <a:cs typeface="Tahoma" pitchFamily="34" charset="0"/>
              </a:rPr>
              <a:t>Medical terminology (according to </a:t>
            </a:r>
            <a:r>
              <a:rPr lang="en-US" sz="2400" dirty="0" err="1" smtClean="0">
                <a:latin typeface="Tahoma" pitchFamily="34" charset="0"/>
                <a:cs typeface="Tahoma" pitchFamily="34" charset="0"/>
              </a:rPr>
              <a:t>MeSH</a:t>
            </a:r>
            <a:r>
              <a:rPr lang="en-US" sz="2400" dirty="0" smtClean="0">
                <a:latin typeface="Tahoma" pitchFamily="34" charset="0"/>
                <a:cs typeface="Tahoma" pitchFamily="34" charset="0"/>
              </a:rPr>
              <a:t>)</a:t>
            </a:r>
          </a:p>
          <a:p>
            <a:pPr lvl="1" eaLnBrk="1" hangingPunct="1">
              <a:lnSpc>
                <a:spcPct val="90000"/>
              </a:lnSpc>
              <a:buFont typeface="Wingdings 2" pitchFamily="18" charset="2"/>
              <a:buNone/>
            </a:pPr>
            <a:r>
              <a:rPr lang="en-US" sz="2400" dirty="0" smtClean="0">
                <a:latin typeface="Tahoma" pitchFamily="34" charset="0"/>
                <a:cs typeface="Tahoma" pitchFamily="34" charset="0"/>
              </a:rPr>
              <a:t>27,000 </a:t>
            </a:r>
            <a:r>
              <a:rPr lang="en-US" sz="2400" dirty="0" smtClean="0">
                <a:latin typeface="Tahoma" pitchFamily="34" charset="0"/>
                <a:cs typeface="Tahoma" pitchFamily="34" charset="0"/>
              </a:rPr>
              <a:t>descriptors (standardized medical terms)</a:t>
            </a:r>
          </a:p>
          <a:p>
            <a:pPr lvl="1" eaLnBrk="1" hangingPunct="1">
              <a:lnSpc>
                <a:spcPct val="90000"/>
              </a:lnSpc>
              <a:buFont typeface="Wingdings 2" pitchFamily="18" charset="2"/>
              <a:buNone/>
            </a:pPr>
            <a:r>
              <a:rPr lang="en-US" sz="2400" smtClean="0">
                <a:latin typeface="Tahoma" pitchFamily="34" charset="0"/>
                <a:cs typeface="Tahoma" pitchFamily="34" charset="0"/>
              </a:rPr>
              <a:t>200,000 </a:t>
            </a:r>
            <a:r>
              <a:rPr lang="en-US" sz="2400" dirty="0" smtClean="0">
                <a:latin typeface="Tahoma" pitchFamily="34" charset="0"/>
                <a:cs typeface="Tahoma" pitchFamily="34" charset="0"/>
              </a:rPr>
              <a:t>synonyms </a:t>
            </a:r>
          </a:p>
          <a:p>
            <a:pPr eaLnBrk="1" hangingPunct="1">
              <a:lnSpc>
                <a:spcPct val="90000"/>
              </a:lnSpc>
              <a:buFont typeface="Wingdings 2" pitchFamily="18" charset="2"/>
              <a:buNone/>
            </a:pPr>
            <a:endParaRPr lang="en-US" sz="2400" dirty="0" smtClean="0">
              <a:latin typeface="Tahoma" pitchFamily="34" charset="0"/>
              <a:cs typeface="Tahoma" pitchFamily="34" charset="0"/>
            </a:endParaRPr>
          </a:p>
          <a:p>
            <a:pPr eaLnBrk="1" hangingPunct="1">
              <a:lnSpc>
                <a:spcPct val="90000"/>
              </a:lnSpc>
              <a:buFont typeface="Wingdings 2" pitchFamily="18" charset="2"/>
              <a:buNone/>
            </a:pPr>
            <a:endParaRPr lang="en-US" sz="2400" dirty="0" smtClean="0">
              <a:latin typeface="Tahoma" pitchFamily="34" charset="0"/>
              <a:cs typeface="Tahoma" pitchFamily="34" charset="0"/>
            </a:endParaRPr>
          </a:p>
          <a:p>
            <a:pPr lvl="1" eaLnBrk="1" hangingPunct="1">
              <a:lnSpc>
                <a:spcPct val="90000"/>
              </a:lnSpc>
              <a:buFont typeface="Wingdings 2" pitchFamily="18" charset="2"/>
              <a:buNone/>
            </a:pPr>
            <a:r>
              <a:rPr lang="en-US" sz="2400" dirty="0" smtClean="0">
                <a:latin typeface="Tahoma" pitchFamily="34" charset="0"/>
                <a:cs typeface="Tahoma" pitchFamily="34" charset="0"/>
              </a:rPr>
              <a:t>15,000 disease manifestations</a:t>
            </a:r>
          </a:p>
          <a:p>
            <a:pPr lvl="1" eaLnBrk="1" hangingPunct="1">
              <a:lnSpc>
                <a:spcPct val="90000"/>
              </a:lnSpc>
              <a:buFont typeface="Wingdings 2" pitchFamily="18" charset="2"/>
              <a:buNone/>
            </a:pPr>
            <a:r>
              <a:rPr lang="en-US" sz="2400" dirty="0" smtClean="0">
                <a:latin typeface="Tahoma" pitchFamily="34" charset="0"/>
                <a:cs typeface="Tahoma" pitchFamily="34" charset="0"/>
              </a:rPr>
              <a:t>30,000 abnormalities (symptoms, signs, lab, X-ray,)</a:t>
            </a:r>
          </a:p>
          <a:p>
            <a:pPr lvl="1" eaLnBrk="1" hangingPunct="1">
              <a:lnSpc>
                <a:spcPct val="90000"/>
              </a:lnSpc>
              <a:buFont typeface="Wingdings 2" pitchFamily="18" charset="2"/>
              <a:buNone/>
            </a:pPr>
            <a:r>
              <a:rPr lang="en-US" sz="2400" dirty="0" smtClean="0">
                <a:latin typeface="Tahoma" pitchFamily="34" charset="0"/>
                <a:cs typeface="Tahoma" pitchFamily="34" charset="0"/>
              </a:rPr>
              <a:t>3,200 drugs (</a:t>
            </a:r>
            <a:r>
              <a:rPr lang="en-US" sz="2400" dirty="0" err="1" smtClean="0">
                <a:latin typeface="Tahoma" pitchFamily="34" charset="0"/>
                <a:cs typeface="Tahoma" pitchFamily="34" charset="0"/>
              </a:rPr>
              <a:t>cf</a:t>
            </a:r>
            <a:r>
              <a:rPr lang="en-US" sz="2400" dirty="0" smtClean="0">
                <a:latin typeface="Tahoma" pitchFamily="34" charset="0"/>
                <a:cs typeface="Tahoma" pitchFamily="34" charset="0"/>
              </a:rPr>
              <a:t> FDAs 18,283 products)</a:t>
            </a:r>
          </a:p>
        </p:txBody>
      </p:sp>
      <p:sp>
        <p:nvSpPr>
          <p:cNvPr id="786434" name="Rectangle 2"/>
          <p:cNvSpPr>
            <a:spLocks noGrp="1" noChangeArrowheads="1"/>
          </p:cNvSpPr>
          <p:nvPr>
            <p:ph type="title" idx="4294967295"/>
          </p:nvPr>
        </p:nvSpPr>
        <p:spPr>
          <a:xfrm>
            <a:off x="0" y="152400"/>
            <a:ext cx="5257800" cy="1143000"/>
          </a:xfrm>
        </p:spPr>
        <p:txBody>
          <a:bodyPr/>
          <a:lstStyle/>
          <a:p>
            <a:pPr>
              <a:defRPr/>
            </a:pPr>
            <a:r>
              <a:rPr lang="en-US" sz="2800" dirty="0" smtClean="0">
                <a:solidFill>
                  <a:schemeClr val="tx1"/>
                </a:solidFill>
                <a:effectLst/>
                <a:latin typeface="Tahoma" pitchFamily="34" charset="0"/>
                <a:cs typeface="Tahoma" pitchFamily="34" charset="0"/>
              </a:rPr>
              <a:t>Size of Medical Knowledge</a:t>
            </a:r>
            <a:endParaRPr lang="en-US" sz="2800" dirty="0">
              <a:effectLst/>
              <a:latin typeface="Tahoma" pitchFamily="34" charset="0"/>
              <a:cs typeface="Tahoma" pitchFamily="34" charset="0"/>
            </a:endParaRPr>
          </a:p>
        </p:txBody>
      </p:sp>
      <p:sp>
        <p:nvSpPr>
          <p:cNvPr id="786436" name="AutoShape 4"/>
          <p:cNvSpPr>
            <a:spLocks noChangeArrowheads="1"/>
          </p:cNvSpPr>
          <p:nvPr/>
        </p:nvSpPr>
        <p:spPr bwMode="auto">
          <a:xfrm>
            <a:off x="5257800" y="3200400"/>
            <a:ext cx="2570163" cy="914400"/>
          </a:xfrm>
          <a:prstGeom prst="wedgeRoundRectCallout">
            <a:avLst>
              <a:gd name="adj1" fmla="val -83352"/>
              <a:gd name="adj2" fmla="val 46704"/>
              <a:gd name="adj3" fmla="val 16667"/>
            </a:avLst>
          </a:prstGeom>
          <a:solidFill>
            <a:srgbClr val="F8F8F8"/>
          </a:solidFill>
          <a:ln w="9525">
            <a:solidFill>
              <a:schemeClr val="tx1"/>
            </a:solidFill>
            <a:miter lim="800000"/>
            <a:headEnd/>
            <a:tailEnd/>
          </a:ln>
        </p:spPr>
        <p:txBody>
          <a:bodyPr/>
          <a:lstStyle/>
          <a:p>
            <a:pPr algn="ctr"/>
            <a:r>
              <a:rPr lang="en-US" sz="2400">
                <a:latin typeface="Times New Roman" pitchFamily="18" charset="0"/>
              </a:rPr>
              <a:t>1 disease per day for 41 years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864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6436"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82" name="Rectangle 2"/>
          <p:cNvSpPr>
            <a:spLocks noGrp="1" noChangeArrowheads="1"/>
          </p:cNvSpPr>
          <p:nvPr>
            <p:ph type="title" idx="4294967295"/>
          </p:nvPr>
        </p:nvSpPr>
        <p:spPr>
          <a:xfrm>
            <a:off x="152400" y="381000"/>
            <a:ext cx="8991600" cy="823913"/>
          </a:xfrm>
        </p:spPr>
        <p:txBody>
          <a:bodyPr>
            <a:normAutofit/>
          </a:bodyPr>
          <a:lstStyle/>
          <a:p>
            <a:pPr>
              <a:defRPr/>
            </a:pPr>
            <a:r>
              <a:rPr lang="en-US" sz="2800" dirty="0" smtClean="0">
                <a:solidFill>
                  <a:schemeClr val="tx1"/>
                </a:solidFill>
                <a:effectLst>
                  <a:outerShdw blurRad="38100" dist="38100" dir="2700000" algn="tl">
                    <a:srgbClr val="000000">
                      <a:alpha val="43137"/>
                    </a:srgbClr>
                  </a:outerShdw>
                </a:effectLst>
                <a:latin typeface="Tahoma" pitchFamily="34" charset="0"/>
                <a:cs typeface="Tahoma" pitchFamily="34" charset="0"/>
              </a:rPr>
              <a:t> </a:t>
            </a:r>
            <a:r>
              <a:rPr lang="en-US" sz="2800" dirty="0" smtClean="0">
                <a:solidFill>
                  <a:schemeClr val="tx1"/>
                </a:solidFill>
                <a:effectLst/>
                <a:latin typeface="Tahoma" pitchFamily="34" charset="0"/>
                <a:cs typeface="Tahoma" pitchFamily="34" charset="0"/>
              </a:rPr>
              <a:t>Review the World Literature Fortnightly*</a:t>
            </a:r>
            <a:endParaRPr lang="en-US" sz="1800" dirty="0">
              <a:solidFill>
                <a:schemeClr val="accent2"/>
              </a:solidFill>
              <a:effectLst/>
              <a:latin typeface="Tahoma" pitchFamily="34" charset="0"/>
              <a:cs typeface="Tahoma" pitchFamily="34" charset="0"/>
            </a:endParaRPr>
          </a:p>
        </p:txBody>
      </p:sp>
      <p:graphicFrame>
        <p:nvGraphicFramePr>
          <p:cNvPr id="14339" name="Object 2"/>
          <p:cNvGraphicFramePr>
            <a:graphicFrameLocks noChangeAspect="1"/>
          </p:cNvGraphicFramePr>
          <p:nvPr/>
        </p:nvGraphicFramePr>
        <p:xfrm>
          <a:off x="763588" y="2592388"/>
          <a:ext cx="7769225" cy="4119562"/>
        </p:xfrm>
        <a:graphic>
          <a:graphicData uri="http://schemas.openxmlformats.org/presentationml/2006/ole">
            <p:oleObj spid="_x0000_s1026" r:id="rId4" imgW="7773074" imgH="4121253" progId="Excel.Sheet.8">
              <p:embed/>
            </p:oleObj>
          </a:graphicData>
        </a:graphic>
      </p:graphicFrame>
      <p:grpSp>
        <p:nvGrpSpPr>
          <p:cNvPr id="2" name="Group 4"/>
          <p:cNvGrpSpPr>
            <a:grpSpLocks/>
          </p:cNvGrpSpPr>
          <p:nvPr/>
        </p:nvGrpSpPr>
        <p:grpSpPr bwMode="auto">
          <a:xfrm>
            <a:off x="3048000" y="2286000"/>
            <a:ext cx="4191000" cy="3352800"/>
            <a:chOff x="2064" y="1488"/>
            <a:chExt cx="2640" cy="2112"/>
          </a:xfrm>
        </p:grpSpPr>
        <p:sp>
          <p:nvSpPr>
            <p:cNvPr id="14342" name="AutoShape 5"/>
            <p:cNvSpPr>
              <a:spLocks noChangeArrowheads="1"/>
            </p:cNvSpPr>
            <p:nvPr/>
          </p:nvSpPr>
          <p:spPr bwMode="auto">
            <a:xfrm>
              <a:off x="2064" y="1488"/>
              <a:ext cx="768" cy="528"/>
            </a:xfrm>
            <a:prstGeom prst="wedgeRoundRectCallout">
              <a:avLst>
                <a:gd name="adj1" fmla="val -46486"/>
                <a:gd name="adj2" fmla="val 79167"/>
                <a:gd name="adj3" fmla="val 16667"/>
              </a:avLst>
            </a:prstGeom>
            <a:solidFill>
              <a:schemeClr val="bg1"/>
            </a:solidFill>
            <a:ln w="9525">
              <a:solidFill>
                <a:schemeClr val="tx1"/>
              </a:solidFill>
              <a:miter lim="800000"/>
              <a:headEnd/>
              <a:tailEnd/>
            </a:ln>
          </p:spPr>
          <p:txBody>
            <a:bodyPr/>
            <a:lstStyle/>
            <a:p>
              <a:pPr algn="ctr" eaLnBrk="0" hangingPunct="0"/>
              <a:r>
                <a:rPr lang="en-US" sz="2400">
                  <a:latin typeface="Times New Roman" pitchFamily="18" charset="0"/>
                </a:rPr>
                <a:t>5,000?</a:t>
              </a:r>
            </a:p>
            <a:p>
              <a:pPr algn="ctr" eaLnBrk="0" hangingPunct="0"/>
              <a:r>
                <a:rPr lang="en-US" sz="2400">
                  <a:latin typeface="Times New Roman" pitchFamily="18" charset="0"/>
                </a:rPr>
                <a:t>per day</a:t>
              </a:r>
              <a:endParaRPr lang="en-AU" sz="2400">
                <a:latin typeface="Times New Roman" pitchFamily="18" charset="0"/>
              </a:endParaRPr>
            </a:p>
          </p:txBody>
        </p:sp>
        <p:sp>
          <p:nvSpPr>
            <p:cNvPr id="14343" name="AutoShape 6"/>
            <p:cNvSpPr>
              <a:spLocks noChangeArrowheads="1"/>
            </p:cNvSpPr>
            <p:nvPr/>
          </p:nvSpPr>
          <p:spPr bwMode="auto">
            <a:xfrm>
              <a:off x="3024" y="2640"/>
              <a:ext cx="768" cy="528"/>
            </a:xfrm>
            <a:prstGeom prst="wedgeRoundRectCallout">
              <a:avLst>
                <a:gd name="adj1" fmla="val -46486"/>
                <a:gd name="adj2" fmla="val 79167"/>
                <a:gd name="adj3" fmla="val 16667"/>
              </a:avLst>
            </a:prstGeom>
            <a:solidFill>
              <a:schemeClr val="bg1"/>
            </a:solidFill>
            <a:ln w="9525">
              <a:solidFill>
                <a:schemeClr val="tx1"/>
              </a:solidFill>
              <a:miter lim="800000"/>
              <a:headEnd/>
              <a:tailEnd/>
            </a:ln>
          </p:spPr>
          <p:txBody>
            <a:bodyPr/>
            <a:lstStyle/>
            <a:p>
              <a:pPr algn="ctr" eaLnBrk="0" hangingPunct="0"/>
              <a:r>
                <a:rPr lang="en-US" sz="2400">
                  <a:latin typeface="Times New Roman" pitchFamily="18" charset="0"/>
                </a:rPr>
                <a:t>1,500 per day</a:t>
              </a:r>
              <a:endParaRPr lang="en-AU" sz="2400">
                <a:latin typeface="Times New Roman" pitchFamily="18" charset="0"/>
              </a:endParaRPr>
            </a:p>
          </p:txBody>
        </p:sp>
        <p:sp>
          <p:nvSpPr>
            <p:cNvPr id="14344" name="AutoShape 7"/>
            <p:cNvSpPr>
              <a:spLocks noChangeArrowheads="1"/>
            </p:cNvSpPr>
            <p:nvPr/>
          </p:nvSpPr>
          <p:spPr bwMode="auto">
            <a:xfrm>
              <a:off x="4032" y="3072"/>
              <a:ext cx="672" cy="528"/>
            </a:xfrm>
            <a:prstGeom prst="wedgeRoundRectCallout">
              <a:avLst>
                <a:gd name="adj1" fmla="val -45981"/>
                <a:gd name="adj2" fmla="val 79167"/>
                <a:gd name="adj3" fmla="val 16667"/>
              </a:avLst>
            </a:prstGeom>
            <a:solidFill>
              <a:schemeClr val="bg1"/>
            </a:solidFill>
            <a:ln w="9525">
              <a:solidFill>
                <a:schemeClr val="tx1"/>
              </a:solidFill>
              <a:miter lim="800000"/>
              <a:headEnd/>
              <a:tailEnd/>
            </a:ln>
          </p:spPr>
          <p:txBody>
            <a:bodyPr/>
            <a:lstStyle/>
            <a:p>
              <a:pPr algn="ctr" eaLnBrk="0" hangingPunct="0"/>
              <a:r>
                <a:rPr lang="en-US" sz="2400">
                  <a:latin typeface="Times New Roman" pitchFamily="18" charset="0"/>
                </a:rPr>
                <a:t>95 per day</a:t>
              </a:r>
              <a:endParaRPr lang="en-AU" sz="2400">
                <a:latin typeface="Times New Roman" pitchFamily="18" charset="0"/>
              </a:endParaRPr>
            </a:p>
          </p:txBody>
        </p:sp>
      </p:grpSp>
      <p:sp>
        <p:nvSpPr>
          <p:cNvPr id="14341" name="TextBox 8"/>
          <p:cNvSpPr txBox="1">
            <a:spLocks noChangeArrowheads="1"/>
          </p:cNvSpPr>
          <p:nvPr/>
        </p:nvSpPr>
        <p:spPr bwMode="auto">
          <a:xfrm>
            <a:off x="228600" y="990600"/>
            <a:ext cx="6248400" cy="369888"/>
          </a:xfrm>
          <a:prstGeom prst="rect">
            <a:avLst/>
          </a:prstGeom>
          <a:noFill/>
          <a:ln w="9525">
            <a:noFill/>
            <a:miter lim="800000"/>
            <a:headEnd/>
            <a:tailEnd/>
          </a:ln>
        </p:spPr>
        <p:txBody>
          <a:bodyPr>
            <a:spAutoFit/>
          </a:bodyPr>
          <a:lstStyle/>
          <a:p>
            <a:pPr eaLnBrk="0" hangingPunct="0"/>
            <a:r>
              <a:rPr lang="en-US">
                <a:solidFill>
                  <a:schemeClr val="accent2"/>
                </a:solidFill>
                <a:latin typeface="Tahoma" pitchFamily="34" charset="0"/>
                <a:cs typeface="Tahoma" pitchFamily="34" charset="0"/>
              </a:rPr>
              <a:t>*"Kill as Few Patients as Possible" - Oscar London</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762000" y="2008188"/>
            <a:ext cx="7696200" cy="3416300"/>
          </a:xfrm>
          <a:prstGeom prst="rect">
            <a:avLst/>
          </a:prstGeom>
          <a:noFill/>
          <a:ln w="9525">
            <a:noFill/>
            <a:miter lim="800000"/>
            <a:headEnd/>
            <a:tailEnd/>
          </a:ln>
        </p:spPr>
        <p:txBody>
          <a:bodyPr anchor="ctr">
            <a:spAutoFit/>
          </a:bodyPr>
          <a:lstStyle/>
          <a:p>
            <a:pPr fontAlgn="ctr"/>
            <a:r>
              <a:rPr lang="en-US" sz="2400" dirty="0">
                <a:latin typeface="Tahoma" pitchFamily="34" charset="0"/>
                <a:cs typeface="Tahoma" pitchFamily="34" charset="0"/>
              </a:rPr>
              <a:t>Depressive disorders are common, with a prevalence of major depression between 5% and 10% of people seen in primary care settings. Two to three times as many people may have depressive symptoms but do not meet DSM-IV criteria for major depression. Women are affected twice as often as men. Depressive disorders are the fourth most important cause of disability worldwide, and are expected to become the second most important by 2020. </a:t>
            </a:r>
          </a:p>
        </p:txBody>
      </p:sp>
      <p:sp>
        <p:nvSpPr>
          <p:cNvPr id="4" name="Rectangle 2"/>
          <p:cNvSpPr txBox="1">
            <a:spLocks noChangeArrowheads="1"/>
          </p:cNvSpPr>
          <p:nvPr/>
        </p:nvSpPr>
        <p:spPr>
          <a:xfrm>
            <a:off x="228600" y="152400"/>
            <a:ext cx="6781800" cy="1143000"/>
          </a:xfrm>
          <a:prstGeom prst="rect">
            <a:avLst/>
          </a:prstGeom>
        </p:spPr>
        <p:txBody>
          <a:bodyPr anchor="ctr">
            <a:normAutofit/>
          </a:bodyPr>
          <a:lstStyle/>
          <a:p>
            <a:pPr fontAlgn="auto">
              <a:spcAft>
                <a:spcPts val="0"/>
              </a:spcAft>
              <a:defRPr/>
            </a:pPr>
            <a:r>
              <a:rPr lang="en-US" sz="2800" dirty="0" smtClean="0">
                <a:latin typeface="Tahoma" pitchFamily="34" charset="0"/>
                <a:cs typeface="Tahoma" pitchFamily="34" charset="0"/>
              </a:rPr>
              <a:t>A Scenario (that you will no doubt see)</a:t>
            </a:r>
            <a:endParaRPr lang="en-US" sz="2800" dirty="0">
              <a:solidFill>
                <a:srgbClr val="FFFFFF"/>
              </a:solidFill>
              <a:latin typeface="Tahoma" pitchFamily="34" charset="0"/>
              <a:ea typeface="+mj-ea"/>
              <a:cs typeface="Tahom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1676400" y="2127250"/>
            <a:ext cx="7162800" cy="2517775"/>
          </a:xfrm>
          <a:prstGeom prst="rect">
            <a:avLst/>
          </a:prstGeom>
          <a:noFill/>
          <a:ln w="9525">
            <a:noFill/>
            <a:miter lim="800000"/>
            <a:headEnd/>
            <a:tailEnd/>
          </a:ln>
        </p:spPr>
        <p:txBody>
          <a:bodyPr>
            <a:spAutoFit/>
          </a:bodyPr>
          <a:lstStyle/>
          <a:p>
            <a:pPr>
              <a:spcBef>
                <a:spcPct val="20000"/>
              </a:spcBef>
              <a:buClr>
                <a:schemeClr val="accent1"/>
              </a:buClr>
              <a:buSzPct val="70000"/>
              <a:buFont typeface="Wingdings" pitchFamily="2" charset="2"/>
              <a:buNone/>
            </a:pPr>
            <a:r>
              <a:rPr lang="en-US" sz="2800" dirty="0"/>
              <a:t> </a:t>
            </a:r>
            <a:r>
              <a:rPr lang="en-US" sz="2400" dirty="0">
                <a:latin typeface="Tahoma" pitchFamily="34" charset="0"/>
                <a:cs typeface="Tahoma" pitchFamily="34" charset="0"/>
              </a:rPr>
              <a:t>Form a clinical question (PICO, search query)</a:t>
            </a:r>
            <a:r>
              <a:rPr lang="en-US" sz="2400" dirty="0">
                <a:solidFill>
                  <a:srgbClr val="FF0000"/>
                </a:solidFill>
                <a:latin typeface="Tahoma" pitchFamily="34" charset="0"/>
                <a:cs typeface="Tahoma" pitchFamily="34" charset="0"/>
              </a:rPr>
              <a:t/>
            </a:r>
            <a:br>
              <a:rPr lang="en-US" sz="2400" dirty="0">
                <a:solidFill>
                  <a:srgbClr val="FF0000"/>
                </a:solidFill>
                <a:latin typeface="Tahoma" pitchFamily="34" charset="0"/>
                <a:cs typeface="Tahoma" pitchFamily="34" charset="0"/>
              </a:rPr>
            </a:br>
            <a:endParaRPr lang="en-US" sz="2400" dirty="0">
              <a:solidFill>
                <a:srgbClr val="FF0000"/>
              </a:solidFill>
              <a:latin typeface="Tahoma" pitchFamily="34" charset="0"/>
              <a:cs typeface="Tahoma" pitchFamily="34" charset="0"/>
            </a:endParaRPr>
          </a:p>
          <a:p>
            <a:pPr>
              <a:spcBef>
                <a:spcPct val="20000"/>
              </a:spcBef>
              <a:buClr>
                <a:schemeClr val="accent1"/>
              </a:buClr>
              <a:buSzPct val="70000"/>
              <a:buFont typeface="Wingdings" pitchFamily="2" charset="2"/>
              <a:buNone/>
            </a:pPr>
            <a:r>
              <a:rPr lang="en-US" sz="2400" dirty="0">
                <a:latin typeface="Tahoma" pitchFamily="34" charset="0"/>
                <a:cs typeface="Tahoma" pitchFamily="34" charset="0"/>
              </a:rPr>
              <a:t> Find evidence (research)</a:t>
            </a:r>
            <a:br>
              <a:rPr lang="en-US" sz="2400" dirty="0">
                <a:latin typeface="Tahoma" pitchFamily="34" charset="0"/>
                <a:cs typeface="Tahoma" pitchFamily="34" charset="0"/>
              </a:rPr>
            </a:br>
            <a:endParaRPr lang="en-US" sz="2400" dirty="0">
              <a:latin typeface="Tahoma" pitchFamily="34" charset="0"/>
              <a:cs typeface="Tahoma" pitchFamily="34" charset="0"/>
            </a:endParaRPr>
          </a:p>
          <a:p>
            <a:pPr>
              <a:spcBef>
                <a:spcPct val="20000"/>
              </a:spcBef>
              <a:buClr>
                <a:schemeClr val="accent1"/>
              </a:buClr>
              <a:buSzPct val="70000"/>
              <a:buFont typeface="Wingdings" pitchFamily="2" charset="2"/>
              <a:buNone/>
            </a:pPr>
            <a:r>
              <a:rPr lang="en-US" sz="2400" dirty="0">
                <a:latin typeface="Tahoma" pitchFamily="34" charset="0"/>
                <a:cs typeface="Tahoma" pitchFamily="34" charset="0"/>
              </a:rPr>
              <a:t> Make a case</a:t>
            </a:r>
            <a:br>
              <a:rPr lang="en-US" sz="2400" dirty="0">
                <a:latin typeface="Tahoma" pitchFamily="34" charset="0"/>
                <a:cs typeface="Tahoma" pitchFamily="34" charset="0"/>
              </a:rPr>
            </a:br>
            <a:endParaRPr lang="en-US" sz="2400" dirty="0">
              <a:latin typeface="Tahoma" pitchFamily="34" charset="0"/>
              <a:cs typeface="Tahoma" pitchFamily="34" charset="0"/>
            </a:endParaRPr>
          </a:p>
        </p:txBody>
      </p:sp>
      <p:sp>
        <p:nvSpPr>
          <p:cNvPr id="21507" name="Rectangle 3"/>
          <p:cNvSpPr>
            <a:spLocks noChangeArrowheads="1"/>
          </p:cNvSpPr>
          <p:nvPr/>
        </p:nvSpPr>
        <p:spPr bwMode="auto">
          <a:xfrm>
            <a:off x="1371600" y="3962400"/>
            <a:ext cx="228600" cy="228600"/>
          </a:xfrm>
          <a:prstGeom prst="rect">
            <a:avLst/>
          </a:prstGeom>
          <a:noFill/>
          <a:ln w="28575">
            <a:solidFill>
              <a:schemeClr val="tx1"/>
            </a:solidFill>
            <a:miter lim="800000"/>
            <a:headEnd/>
            <a:tailEnd/>
          </a:ln>
        </p:spPr>
        <p:txBody>
          <a:bodyPr wrap="none" anchor="ctr"/>
          <a:lstStyle/>
          <a:p>
            <a:pPr eaLnBrk="0" hangingPunct="0"/>
            <a:endParaRPr lang="en-US"/>
          </a:p>
        </p:txBody>
      </p:sp>
      <p:sp>
        <p:nvSpPr>
          <p:cNvPr id="21508" name="Rectangle 4"/>
          <p:cNvSpPr>
            <a:spLocks noChangeArrowheads="1"/>
          </p:cNvSpPr>
          <p:nvPr/>
        </p:nvSpPr>
        <p:spPr bwMode="auto">
          <a:xfrm>
            <a:off x="1371600" y="3124200"/>
            <a:ext cx="228600" cy="228600"/>
          </a:xfrm>
          <a:prstGeom prst="rect">
            <a:avLst/>
          </a:prstGeom>
          <a:noFill/>
          <a:ln w="28575">
            <a:solidFill>
              <a:schemeClr val="tx1"/>
            </a:solidFill>
            <a:miter lim="800000"/>
            <a:headEnd/>
            <a:tailEnd/>
          </a:ln>
        </p:spPr>
        <p:txBody>
          <a:bodyPr wrap="none" anchor="ctr"/>
          <a:lstStyle/>
          <a:p>
            <a:pPr eaLnBrk="0" hangingPunct="0"/>
            <a:endParaRPr lang="en-US"/>
          </a:p>
        </p:txBody>
      </p:sp>
      <p:sp>
        <p:nvSpPr>
          <p:cNvPr id="21509" name="Rectangle 5"/>
          <p:cNvSpPr>
            <a:spLocks noChangeArrowheads="1"/>
          </p:cNvSpPr>
          <p:nvPr/>
        </p:nvSpPr>
        <p:spPr bwMode="auto">
          <a:xfrm>
            <a:off x="1371600" y="2286000"/>
            <a:ext cx="228600" cy="228600"/>
          </a:xfrm>
          <a:prstGeom prst="rect">
            <a:avLst/>
          </a:prstGeom>
          <a:noFill/>
          <a:ln w="28575">
            <a:solidFill>
              <a:schemeClr val="tx1"/>
            </a:solidFill>
            <a:miter lim="800000"/>
            <a:headEnd/>
            <a:tailEnd/>
          </a:ln>
        </p:spPr>
        <p:txBody>
          <a:bodyPr wrap="none" anchor="ctr"/>
          <a:lstStyle/>
          <a:p>
            <a:pPr eaLnBrk="0" hangingPunct="0">
              <a:defRPr/>
            </a:pPr>
            <a:endParaRPr 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tangle 2"/>
          <p:cNvSpPr txBox="1">
            <a:spLocks noChangeArrowheads="1"/>
          </p:cNvSpPr>
          <p:nvPr/>
        </p:nvSpPr>
        <p:spPr>
          <a:xfrm>
            <a:off x="228600" y="152400"/>
            <a:ext cx="5257800" cy="1143000"/>
          </a:xfrm>
          <a:prstGeom prst="rect">
            <a:avLst/>
          </a:prstGeom>
        </p:spPr>
        <p:txBody>
          <a:bodyPr anchor="ctr">
            <a:normAutofit/>
          </a:bodyPr>
          <a:lstStyle/>
          <a:p>
            <a:pPr fontAlgn="auto">
              <a:spcAft>
                <a:spcPts val="0"/>
              </a:spcAft>
              <a:defRPr/>
            </a:pPr>
            <a:r>
              <a:rPr lang="en-US" sz="2800" dirty="0" smtClean="0">
                <a:latin typeface="Tahoma" pitchFamily="34" charset="0"/>
                <a:cs typeface="Tahoma" pitchFamily="34" charset="0"/>
              </a:rPr>
              <a:t>Three simple steps</a:t>
            </a:r>
            <a:endParaRPr lang="en-US" sz="2800" dirty="0">
              <a:solidFill>
                <a:srgbClr val="FFFFFF"/>
              </a:solidFill>
              <a:latin typeface="Tahoma" pitchFamily="34" charset="0"/>
              <a:ea typeface="+mj-ea"/>
              <a:cs typeface="Tahom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28600" y="152400"/>
            <a:ext cx="5257800" cy="1143000"/>
          </a:xfrm>
          <a:prstGeom prst="rect">
            <a:avLst/>
          </a:prstGeom>
        </p:spPr>
        <p:txBody>
          <a:bodyPr anchor="ctr">
            <a:normAutofit/>
          </a:bodyPr>
          <a:lstStyle/>
          <a:p>
            <a:pPr fontAlgn="auto">
              <a:spcAft>
                <a:spcPts val="0"/>
              </a:spcAft>
              <a:defRPr/>
            </a:pPr>
            <a:r>
              <a:rPr lang="en-US" sz="2800" dirty="0" smtClean="0">
                <a:latin typeface="Tahoma" pitchFamily="34" charset="0"/>
                <a:cs typeface="Tahoma" pitchFamily="34" charset="0"/>
              </a:rPr>
              <a:t>Know your background</a:t>
            </a:r>
            <a:endParaRPr lang="en-US" sz="2800" dirty="0">
              <a:solidFill>
                <a:srgbClr val="FFFFFF"/>
              </a:solidFill>
              <a:latin typeface="Tahoma" pitchFamily="34" charset="0"/>
              <a:ea typeface="+mj-ea"/>
              <a:cs typeface="Tahoma" pitchFamily="34" charset="0"/>
            </a:endParaRPr>
          </a:p>
        </p:txBody>
      </p:sp>
      <p:sp>
        <p:nvSpPr>
          <p:cNvPr id="23555" name="Rectangle 3"/>
          <p:cNvSpPr txBox="1">
            <a:spLocks noChangeArrowheads="1"/>
          </p:cNvSpPr>
          <p:nvPr/>
        </p:nvSpPr>
        <p:spPr bwMode="auto">
          <a:xfrm>
            <a:off x="1752600" y="2209800"/>
            <a:ext cx="6248400" cy="2971800"/>
          </a:xfrm>
          <a:prstGeom prst="rect">
            <a:avLst/>
          </a:prstGeom>
          <a:noFill/>
          <a:ln w="9525">
            <a:noFill/>
            <a:miter lim="800000"/>
            <a:headEnd/>
            <a:tailEnd/>
          </a:ln>
        </p:spPr>
        <p:txBody>
          <a:bodyPr/>
          <a:lstStyle/>
          <a:p>
            <a:pPr marL="342900" indent="-342900">
              <a:spcBef>
                <a:spcPct val="20000"/>
              </a:spcBef>
              <a:buClr>
                <a:schemeClr val="tx2"/>
              </a:buClr>
              <a:buSzPct val="70000"/>
              <a:buFont typeface="Wingdings 2" pitchFamily="18" charset="2"/>
              <a:buChar char="¥"/>
            </a:pPr>
            <a:r>
              <a:rPr lang="en-US" sz="2400" dirty="0" err="1">
                <a:latin typeface="Tahoma" pitchFamily="34" charset="0"/>
                <a:cs typeface="Tahoma" pitchFamily="34" charset="0"/>
              </a:rPr>
              <a:t>UptoDate</a:t>
            </a:r>
            <a:endParaRPr lang="en-US" sz="2400" dirty="0">
              <a:latin typeface="Tahoma" pitchFamily="34" charset="0"/>
              <a:cs typeface="Tahoma" pitchFamily="34" charset="0"/>
            </a:endParaRPr>
          </a:p>
          <a:p>
            <a:pPr marL="342900" indent="-342900">
              <a:spcBef>
                <a:spcPct val="20000"/>
              </a:spcBef>
              <a:buClr>
                <a:schemeClr val="tx2"/>
              </a:buClr>
              <a:buSzPct val="70000"/>
              <a:buFont typeface="Wingdings 2" pitchFamily="18" charset="2"/>
              <a:buChar char="¥"/>
            </a:pPr>
            <a:r>
              <a:rPr lang="en-US" sz="2400" dirty="0">
                <a:latin typeface="Tahoma" pitchFamily="34" charset="0"/>
                <a:cs typeface="Tahoma" pitchFamily="34" charset="0"/>
              </a:rPr>
              <a:t>BMJ Clinical Evidence</a:t>
            </a:r>
          </a:p>
          <a:p>
            <a:pPr marL="342900" indent="-342900">
              <a:spcBef>
                <a:spcPct val="20000"/>
              </a:spcBef>
              <a:buClr>
                <a:schemeClr val="tx2"/>
              </a:buClr>
              <a:buSzPct val="70000"/>
              <a:buFont typeface="Wingdings 2" pitchFamily="18" charset="2"/>
              <a:buChar char="¥"/>
            </a:pPr>
            <a:r>
              <a:rPr lang="en-US" sz="2400" dirty="0">
                <a:latin typeface="Tahoma" pitchFamily="34" charset="0"/>
                <a:cs typeface="Tahoma" pitchFamily="34" charset="0"/>
              </a:rPr>
              <a:t>MD-Consult (50 clinical textbooks)</a:t>
            </a:r>
          </a:p>
          <a:p>
            <a:pPr marL="342900" indent="-342900">
              <a:spcBef>
                <a:spcPct val="20000"/>
              </a:spcBef>
              <a:buClr>
                <a:schemeClr val="tx2"/>
              </a:buClr>
              <a:buSzPct val="70000"/>
              <a:buFont typeface="Wingdings 2" pitchFamily="18" charset="2"/>
              <a:buChar char="¥"/>
            </a:pPr>
            <a:r>
              <a:rPr lang="en-US" sz="2400" dirty="0">
                <a:latin typeface="Tahoma" pitchFamily="34" charset="0"/>
                <a:cs typeface="Tahoma" pitchFamily="34" charset="0"/>
              </a:rPr>
              <a:t>MICROMEDEX</a:t>
            </a:r>
          </a:p>
          <a:p>
            <a:pPr marL="342900" indent="-342900">
              <a:spcBef>
                <a:spcPct val="20000"/>
              </a:spcBef>
              <a:buClr>
                <a:schemeClr val="tx2"/>
              </a:buClr>
              <a:buSzPct val="70000"/>
              <a:buFont typeface="Wingdings 2" pitchFamily="18" charset="2"/>
              <a:buChar char="¥"/>
            </a:pPr>
            <a:r>
              <a:rPr lang="en-US" sz="2400" dirty="0">
                <a:latin typeface="Tahoma" pitchFamily="34" charset="0"/>
                <a:cs typeface="Tahoma" pitchFamily="34" charset="0"/>
              </a:rPr>
              <a:t>STAT!-Ref (a few more textbooks)</a:t>
            </a:r>
          </a:p>
          <a:p>
            <a:pPr marL="342900" indent="-342900">
              <a:spcBef>
                <a:spcPct val="20000"/>
              </a:spcBef>
              <a:buClr>
                <a:schemeClr val="tx2"/>
              </a:buClr>
              <a:buSzPct val="70000"/>
              <a:buFont typeface="Wingdings 2" pitchFamily="18" charset="2"/>
              <a:buChar char="¥"/>
            </a:pPr>
            <a:r>
              <a:rPr lang="en-US" sz="2400" dirty="0">
                <a:latin typeface="Tahoma" pitchFamily="34" charset="0"/>
                <a:cs typeface="Tahoma" pitchFamily="34" charset="0"/>
              </a:rPr>
              <a:t>Google/Google Scholar</a:t>
            </a:r>
          </a:p>
          <a:p>
            <a:pPr marL="1143000" lvl="2" indent="-228600">
              <a:spcBef>
                <a:spcPct val="20000"/>
              </a:spcBef>
              <a:buClr>
                <a:srgbClr val="DA7328"/>
              </a:buClr>
              <a:buSzPct val="57000"/>
              <a:buFont typeface="Wingdings" pitchFamily="2" charset="2"/>
              <a:buNone/>
            </a:pPr>
            <a:endParaRPr lang="en-US" sz="2400" dirty="0">
              <a:latin typeface="Tahoma" pitchFamily="34" charset="0"/>
              <a:cs typeface="Tahoma" pitchFamily="34" charset="0"/>
            </a:endParaRPr>
          </a:p>
          <a:p>
            <a:pPr marL="1143000" lvl="2" indent="-228600">
              <a:spcBef>
                <a:spcPct val="20000"/>
              </a:spcBef>
              <a:buClr>
                <a:srgbClr val="DA7328"/>
              </a:buClr>
              <a:buSzPct val="57000"/>
              <a:buFont typeface="Wingdings 2" pitchFamily="18" charset="2"/>
              <a:buChar char="¥"/>
            </a:pPr>
            <a:endParaRPr lang="en-US" sz="2400"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555">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555">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1371600"/>
            <a:ext cx="6858000" cy="1569660"/>
          </a:xfrm>
          <a:prstGeom prst="rect">
            <a:avLst/>
          </a:prstGeom>
          <a:noFill/>
        </p:spPr>
        <p:txBody>
          <a:bodyPr wrap="square" rtlCol="0">
            <a:spAutoFit/>
          </a:bodyPr>
          <a:lstStyle/>
          <a:p>
            <a:endParaRPr lang="en-US" sz="3200" dirty="0" smtClean="0">
              <a:latin typeface="Tahoma" pitchFamily="34" charset="0"/>
              <a:ea typeface="Tahoma" pitchFamily="34" charset="0"/>
              <a:cs typeface="Tahoma" pitchFamily="34" charset="0"/>
            </a:endParaRPr>
          </a:p>
          <a:p>
            <a:endParaRPr lang="en-US" sz="3200" dirty="0" smtClean="0">
              <a:latin typeface="Tahoma" pitchFamily="34" charset="0"/>
              <a:ea typeface="Tahoma" pitchFamily="34" charset="0"/>
              <a:cs typeface="Tahoma" pitchFamily="34" charset="0"/>
            </a:endParaRPr>
          </a:p>
          <a:p>
            <a:r>
              <a:rPr lang="en-US" sz="3200" dirty="0" smtClean="0">
                <a:latin typeface="Tahoma" pitchFamily="34" charset="0"/>
                <a:ea typeface="Tahoma" pitchFamily="34" charset="0"/>
                <a:cs typeface="Tahoma" pitchFamily="34" charset="0"/>
              </a:rPr>
              <a:t>You have completed the first module</a:t>
            </a:r>
            <a:endParaRPr lang="en-US" sz="3200" dirty="0">
              <a:latin typeface="Tahoma" pitchFamily="34" charset="0"/>
              <a:ea typeface="Tahoma" pitchFamily="34" charset="0"/>
              <a:cs typeface="Tahoma"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untain">
  <a:themeElements>
    <a:clrScheme name="Mountain">
      <a:dk1>
        <a:srgbClr val="000000"/>
      </a:dk1>
      <a:lt1>
        <a:srgbClr val="FFFFFF"/>
      </a:lt1>
      <a:dk2>
        <a:srgbClr val="0536B3"/>
      </a:dk2>
      <a:lt2>
        <a:srgbClr val="7CB7F8"/>
      </a:lt2>
      <a:accent1>
        <a:srgbClr val="3F9EE4"/>
      </a:accent1>
      <a:accent2>
        <a:srgbClr val="77B559"/>
      </a:accent2>
      <a:accent3>
        <a:srgbClr val="E4A81B"/>
      </a:accent3>
      <a:accent4>
        <a:srgbClr val="108BB4"/>
      </a:accent4>
      <a:accent5>
        <a:srgbClr val="DA7328"/>
      </a:accent5>
      <a:accent6>
        <a:srgbClr val="AE589F"/>
      </a:accent6>
      <a:hlink>
        <a:srgbClr val="460245"/>
      </a:hlink>
      <a:folHlink>
        <a:srgbClr val="AC17D6"/>
      </a:folHlink>
    </a:clrScheme>
    <a:fontScheme name="Mountain">
      <a:majorFont>
        <a:latin typeface="Gill Sans MT"/>
        <a:ea typeface=""/>
        <a:cs typeface=""/>
        <a:font script="Cyrl" typeface="Arial"/>
        <a:font script="Grek" typeface="Arial"/>
        <a:font script="Jpan" typeface="HG丸ｺﾞｼｯｸM-PRO"/>
        <a:font script="Hang" typeface="HY 헤드라인 M"/>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ill Sans MT"/>
        <a:ea typeface=""/>
        <a:cs typeface=""/>
        <a:font script="Cyrl" typeface="Arial"/>
        <a:font script="Grek" typeface="Arial"/>
        <a:font script="Jpan" typeface="HG丸ｺﾞｼｯｸM-PRO"/>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untain">
      <a:fillStyleLst>
        <a:solidFill>
          <a:schemeClr val="phClr"/>
        </a:solidFill>
        <a:gradFill rotWithShape="1">
          <a:gsLst>
            <a:gs pos="0">
              <a:schemeClr val="phClr">
                <a:tint val="100000"/>
                <a:shade val="100000"/>
                <a:hueMod val="100000"/>
                <a:satMod val="100000"/>
              </a:schemeClr>
            </a:gs>
            <a:gs pos="50000">
              <a:schemeClr val="phClr">
                <a:tint val="25000"/>
                <a:shade val="100000"/>
                <a:hueMod val="100000"/>
                <a:satMod val="100000"/>
              </a:schemeClr>
            </a:gs>
            <a:gs pos="100000">
              <a:schemeClr val="phClr">
                <a:tint val="100000"/>
                <a:shade val="100000"/>
                <a:hueMod val="100000"/>
                <a:satMod val="100000"/>
              </a:schemeClr>
            </a:gs>
          </a:gsLst>
          <a:lin ang="5400000" scaled="1"/>
        </a:gradFill>
        <a:gradFill rotWithShape="1">
          <a:gsLst>
            <a:gs pos="0">
              <a:schemeClr val="phClr">
                <a:tint val="40000"/>
                <a:shade val="100000"/>
                <a:hueMod val="100000"/>
                <a:satMod val="100000"/>
              </a:schemeClr>
            </a:gs>
            <a:gs pos="30000">
              <a:schemeClr val="phClr">
                <a:tint val="100000"/>
                <a:shade val="100000"/>
                <a:hueMod val="100000"/>
                <a:satMod val="100000"/>
              </a:schemeClr>
            </a:gs>
            <a:gs pos="68000">
              <a:schemeClr val="phClr">
                <a:tint val="100000"/>
                <a:shade val="100000"/>
                <a:hueMod val="100000"/>
                <a:satMod val="100000"/>
              </a:schemeClr>
            </a:gs>
            <a:gs pos="100000">
              <a:schemeClr val="phClr">
                <a:tint val="40000"/>
                <a:shade val="100000"/>
                <a:hueMod val="100000"/>
                <a:satMod val="100000"/>
              </a:schemeClr>
            </a:gs>
          </a:gsLst>
          <a:lin ang="5400000" scaled="1"/>
        </a:grad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br" rotWithShape="0">
              <a:srgbClr val="000000">
                <a:alpha val="0"/>
              </a:srgbClr>
            </a:outerShdw>
          </a:effectLst>
        </a:effectStyle>
        <a:effectStyle>
          <a:effectLst>
            <a:outerShdw blurRad="38100" dist="25400" dir="5400000" algn="ctr" rotWithShape="0">
              <a:srgbClr val="EBE9ED">
                <a:alpha val="0"/>
              </a:srgbClr>
            </a:outerShdw>
          </a:effectLst>
          <a:scene3d>
            <a:camera prst="orthographicFront">
              <a:rot lat="0" lon="0" rev="0"/>
            </a:camera>
            <a:lightRig rig="glow" dir="b"/>
          </a:scene3d>
          <a:sp3d contourW="6350" prstMaterial="softEdge">
            <a:bevelT w="25400" h="25400"/>
            <a:contourClr>
              <a:schemeClr val="phClr">
                <a:tint val="90000"/>
                <a:shade val="100000"/>
                <a:hueMod val="100000"/>
                <a:satMod val="100000"/>
              </a:schemeClr>
            </a:contourClr>
          </a:sp3d>
        </a:effectStyle>
        <a:effectStyle>
          <a:effectLst>
            <a:reflection blurRad="12700" stA="40000" endPos="40000" dist="25400" dir="5400000" sy="-100000" rotWithShape="0"/>
          </a:effectLst>
          <a:scene3d>
            <a:camera prst="perspectiveFront"/>
            <a:lightRig rig="glow" dir="b"/>
          </a:scene3d>
          <a:sp3d contourW="6350" prstMaterial="softEdge">
            <a:bevelT w="50800" h="25400"/>
            <a:contourClr>
              <a:schemeClr val="phClr">
                <a:tint val="100000"/>
                <a:shade val="80000"/>
                <a:hueMod val="100000"/>
                <a:satMod val="100000"/>
              </a:schemeClr>
            </a:contourClr>
          </a:sp3d>
        </a:effectStyle>
      </a:effectStyleLst>
      <a:bgFillStyleLst>
        <a:solidFill>
          <a:schemeClr val="phClr"/>
        </a:solidFill>
        <a:gradFill rotWithShape="1">
          <a:gsLst>
            <a:gs pos="0">
              <a:schemeClr val="phClr">
                <a:shade val="40000"/>
                <a:satMod val="165000"/>
              </a:schemeClr>
            </a:gs>
            <a:gs pos="50000">
              <a:schemeClr val="phClr">
                <a:shade val="95000"/>
                <a:satMod val="100000"/>
              </a:schemeClr>
            </a:gs>
            <a:gs pos="100000">
              <a:schemeClr val="phClr">
                <a:tint val="10000"/>
                <a:satMod val="300000"/>
              </a:schemeClr>
            </a:gs>
          </a:gsLst>
          <a:lin ang="13000000" scaled="0"/>
        </a:gradFill>
        <a:blipFill>
          <a:blip xmlns:r="http://schemas.openxmlformats.org/officeDocument/2006/relationships" r:embed="rId1">
            <a:duotone>
              <a:schemeClr val="phClr">
                <a:shade val="75000"/>
              </a:schemeClr>
              <a:schemeClr val="phClr">
                <a:tint val="55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Template>
  <TotalTime>274</TotalTime>
  <Words>285</Words>
  <Application>Microsoft Office PowerPoint</Application>
  <PresentationFormat>On-screen Show (4:3)</PresentationFormat>
  <Paragraphs>48</Paragraphs>
  <Slides>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Mountain</vt:lpstr>
      <vt:lpstr>Microsoft Office Excel 97-2003 Worksheet</vt:lpstr>
      <vt:lpstr>Module 1 Introduction</vt:lpstr>
      <vt:lpstr>Slide 2</vt:lpstr>
      <vt:lpstr>Slide 3</vt:lpstr>
      <vt:lpstr>Size of Medical Knowledge</vt:lpstr>
      <vt:lpstr> Review the World Literature Fortnightly*</vt:lpstr>
      <vt:lpstr>Slide 6</vt:lpstr>
      <vt:lpstr>Slide 7</vt:lpstr>
      <vt:lpstr>Slide 8</vt:lpstr>
      <vt:lpstr>Slide 9</vt:lpstr>
    </vt:vector>
  </TitlesOfParts>
  <Company>UW School of Medicine and Public Health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rsager</dc:creator>
  <cp:lastModifiedBy>rsager</cp:lastModifiedBy>
  <cp:revision>27</cp:revision>
  <dcterms:created xsi:type="dcterms:W3CDTF">2010-04-19T19:30:07Z</dcterms:created>
  <dcterms:modified xsi:type="dcterms:W3CDTF">2010-05-28T15:17:59Z</dcterms:modified>
</cp:coreProperties>
</file>