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71" r:id="rId2"/>
    <p:sldId id="268" r:id="rId3"/>
    <p:sldId id="259" r:id="rId4"/>
    <p:sldId id="257" r:id="rId5"/>
    <p:sldId id="258" r:id="rId6"/>
    <p:sldId id="263" r:id="rId7"/>
    <p:sldId id="269" r:id="rId8"/>
    <p:sldId id="267"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3F9937-5D54-4C2E-9626-14B76740B661}" type="datetimeFigureOut">
              <a:rPr lang="en-US" smtClean="0"/>
              <a:pPr/>
              <a:t>5/28/2010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833623-0E98-4643-AE84-3AC329DC00F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18FF9B-6BF8-4A69-A50E-7EBBCF096F2F}" type="datetimeFigureOut">
              <a:rPr lang="en-US" smtClean="0"/>
              <a:pPr/>
              <a:t>5/28/2010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2EA06-7A4E-4E3F-AACD-287FAC7D23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15F5D09-FC89-4E60-A8D8-F684FD1A8E70}"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defTabSz="898525" eaLnBrk="1" hangingPunct="1"/>
            <a:endParaRPr lang="en-US"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3A22EF0-7ECC-4358-8E11-5862548ECBFF}" type="slidenum">
              <a:rPr lang="en-AU" smtClean="0">
                <a:latin typeface="Arial" pitchFamily="34" charset="0"/>
              </a:rPr>
              <a:pPr/>
              <a:t>4</a:t>
            </a:fld>
            <a:endParaRPr lang="en-AU" smtClean="0">
              <a:latin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A11294E-2040-4605-A5B1-27A5ECD1FFC9}" type="slidenum">
              <a:rPr lang="en-AU" smtClean="0">
                <a:latin typeface="Arial" pitchFamily="34" charset="0"/>
              </a:rPr>
              <a:pPr/>
              <a:t>5</a:t>
            </a:fld>
            <a:endParaRPr lang="en-AU"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B8732DC-2271-4539-AF83-ADD90E1968B3}" type="slidenum">
              <a:rPr lang="en-US" smtClean="0">
                <a:latin typeface="Arial" pitchFamily="34" charset="0"/>
              </a:rPr>
              <a:pPr/>
              <a:t>6</a:t>
            </a:fld>
            <a:endParaRPr lang="en-US" smtClean="0">
              <a:latin typeface="Arial"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b="1" smtClean="0">
                <a:latin typeface="Arial" pitchFamily="34" charset="0"/>
              </a:rPr>
              <a:t>Figure 1.2</a:t>
            </a:r>
            <a:r>
              <a:rPr lang="en-US" smtClean="0">
                <a:latin typeface="Arial" pitchFamily="34" charset="0"/>
              </a:rPr>
              <a:t> Educational prescription form.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B7BF05D-8523-4D08-81F2-2C1356E59B29}" type="slidenum">
              <a:rPr lang="en-US" smtClean="0">
                <a:latin typeface="Arial" pitchFamily="34" charset="0"/>
              </a:rPr>
              <a:pPr/>
              <a:t>7</a:t>
            </a:fld>
            <a:endParaRPr lang="en-US" smtClean="0">
              <a:latin typeface="Arial"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b="1" smtClean="0">
                <a:latin typeface="Arial" pitchFamily="34" charset="0"/>
              </a:rPr>
              <a:t>Table 1.1</a:t>
            </a:r>
            <a:r>
              <a:rPr lang="en-US" smtClean="0">
                <a:latin typeface="Arial" pitchFamily="34" charset="0"/>
              </a:rPr>
              <a:t> Well-built clinical questions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82526-946F-436B-AA3E-1B2C3A367010}" type="datetimeFigureOut">
              <a:rPr lang="en-US" smtClean="0"/>
              <a:pPr/>
              <a:t>5/28/2010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00732-3760-4A01-92A1-6406A1E659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bg>
      <p:bgRef idx="1003">
        <a:schemeClr val="bg2"/>
      </p:bgRef>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2526-946F-436B-AA3E-1B2C3A367010}" type="datetimeFigureOut">
              <a:rPr lang="en-US" smtClean="0"/>
              <a:pPr/>
              <a:t>5/28/2010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00732-3760-4A01-92A1-6406A1E659EC}"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39712" y="6356350"/>
            <a:ext cx="1868424" cy="365125"/>
          </a:xfrm>
        </p:spPr>
        <p:txBody>
          <a:bodyPr/>
          <a:lstStyle/>
          <a:p>
            <a:fld id="{47082526-946F-436B-AA3E-1B2C3A367010}" type="datetimeFigureOut">
              <a:rPr lang="en-US" smtClean="0"/>
              <a:pPr/>
              <a:t>5/28/2010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00732-3760-4A01-92A1-6406A1E659EC}" type="slidenum">
              <a:rPr lang="en-US" smtClean="0"/>
              <a:pPr/>
              <a:t>‹#›</a:t>
            </a:fld>
            <a:endParaRPr lang="en-US"/>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2526-946F-436B-AA3E-1B2C3A367010}" type="datetimeFigureOut">
              <a:rPr lang="en-US" smtClean="0"/>
              <a:pPr/>
              <a:t>5/28/2010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00732-3760-4A01-92A1-6406A1E659EC}" type="slidenum">
              <a:rPr lang="en-US" smtClean="0"/>
              <a:pPr/>
              <a:t>‹#›</a:t>
            </a:fld>
            <a:endParaRPr lang="en-US"/>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82526-946F-436B-AA3E-1B2C3A367010}" type="datetimeFigureOut">
              <a:rPr lang="en-US" smtClean="0"/>
              <a:pPr/>
              <a:t>5/28/2010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00732-3760-4A01-92A1-6406A1E659EC}" type="slidenum">
              <a:rPr lang="en-US" smtClean="0"/>
              <a:pPr/>
              <a:t>‹#›</a:t>
            </a:fld>
            <a:endParaRPr lang="en-US"/>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82526-946F-436B-AA3E-1B2C3A367010}" type="datetimeFigureOut">
              <a:rPr lang="en-US" smtClean="0"/>
              <a:pPr/>
              <a:t>5/28/2010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00732-3760-4A01-92A1-6406A1E659EC}" type="slidenum">
              <a:rPr lang="en-US" smtClean="0"/>
              <a:pPr/>
              <a:t>‹#›</a:t>
            </a:fld>
            <a:endParaRPr lang="en-US"/>
          </a:p>
        </p:txBody>
      </p:sp>
      <p:sp>
        <p:nvSpPr>
          <p:cNvPr id="14" name="Title 13"/>
          <p:cNvSpPr>
            <a:spLocks noGrp="1"/>
          </p:cNvSpPr>
          <p:nvPr>
            <p:ph type="title"/>
          </p:nvPr>
        </p:nvSpPr>
        <p:spPr/>
        <p:txBody>
          <a:bodyPr/>
          <a:lstStyle/>
          <a:p>
            <a:r>
              <a:rPr lang="en-US" smtClean="0"/>
              <a:t>Click to edit Master title style</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82526-946F-436B-AA3E-1B2C3A367010}" type="datetimeFigureOut">
              <a:rPr lang="en-US" smtClean="0"/>
              <a:pPr/>
              <a:t>5/28/2010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00732-3760-4A01-92A1-6406A1E659EC}" type="slidenum">
              <a:rPr lang="en-US" smtClean="0"/>
              <a:pPr/>
              <a:t>‹#›</a:t>
            </a:fld>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082526-946F-436B-AA3E-1B2C3A367010}" type="datetimeFigureOut">
              <a:rPr lang="en-US" smtClean="0"/>
              <a:pPr/>
              <a:t>5/28/2010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00732-3760-4A01-92A1-6406A1E659EC}" type="slidenum">
              <a:rPr lang="en-US" smtClean="0"/>
              <a:pPr/>
              <a:t>‹#›</a:t>
            </a:fld>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2526-946F-436B-AA3E-1B2C3A367010}" type="datetimeFigureOut">
              <a:rPr lang="en-US" smtClean="0"/>
              <a:pPr/>
              <a:t>5/28/2010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00732-3760-4A01-92A1-6406A1E659EC}" type="slidenum">
              <a:rPr lang="en-US" smtClean="0"/>
              <a:pPr/>
              <a:t>‹#›</a:t>
            </a:fld>
            <a:endParaRPr lang="en-US"/>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2526-946F-436B-AA3E-1B2C3A367010}" type="datetimeFigureOut">
              <a:rPr lang="en-US" smtClean="0"/>
              <a:pPr/>
              <a:t>5/28/2010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00732-3760-4A01-92A1-6406A1E659EC}" type="slidenum">
              <a:rPr lang="en-US" smtClean="0"/>
              <a:pPr/>
              <a:t>‹#›</a:t>
            </a:fld>
            <a:endParaRPr lang="en-US"/>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en-US" smtClean="0"/>
              <a:t>Click icon to add picture</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2526-946F-436B-AA3E-1B2C3A367010}" type="datetimeFigureOut">
              <a:rPr lang="en-US" smtClean="0"/>
              <a:pPr/>
              <a:t>5/28/2010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00732-3760-4A01-92A1-6406A1E659EC}" type="slidenum">
              <a:rPr lang="en-US" smtClean="0"/>
              <a:pPr/>
              <a:t>‹#›</a:t>
            </a:fld>
            <a:endParaRPr lang="en-US"/>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47082526-946F-436B-AA3E-1B2C3A367010}" type="datetimeFigureOut">
              <a:rPr lang="en-US" smtClean="0"/>
              <a:pPr/>
              <a:t>5/28/2010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en-US"/>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96E00732-3760-4A01-92A1-6406A1E659EC}" type="slidenum">
              <a:rPr lang="en-US" smtClean="0"/>
              <a:pPr/>
              <a:t>‹#›</a:t>
            </a:fld>
            <a:endParaRPr lang="en-US"/>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bling.library.wis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Rectangle 2"/>
          <p:cNvSpPr>
            <a:spLocks noGrp="1" noChangeArrowheads="1"/>
          </p:cNvSpPr>
          <p:nvPr>
            <p:ph type="ctrTitle"/>
          </p:nvPr>
        </p:nvSpPr>
        <p:spPr>
          <a:xfrm>
            <a:off x="1828800" y="1143000"/>
            <a:ext cx="5486400" cy="1905000"/>
          </a:xfrm>
        </p:spPr>
        <p:txBody>
          <a:bodyPr>
            <a:noAutofit/>
          </a:bodyPr>
          <a:lstStyle/>
          <a:p>
            <a:pPr algn="l" eaLnBrk="1" fontAlgn="auto" hangingPunct="1">
              <a:spcAft>
                <a:spcPts val="0"/>
              </a:spcAft>
              <a:defRPr/>
            </a:pPr>
            <a:r>
              <a:rPr lang="en-US" sz="3200" u="sng" dirty="0" smtClean="0">
                <a:solidFill>
                  <a:schemeClr val="tx1"/>
                </a:solidFill>
                <a:effectLst/>
                <a:latin typeface="Tahoma" pitchFamily="34" charset="0"/>
                <a:cs typeface="Tahoma" pitchFamily="34" charset="0"/>
              </a:rPr>
              <a:t>Module 1</a:t>
            </a:r>
            <a:r>
              <a:rPr lang="en-US" sz="3200" dirty="0" smtClean="0">
                <a:solidFill>
                  <a:schemeClr val="tx1"/>
                </a:solidFill>
                <a:effectLst/>
                <a:latin typeface="Tahoma" pitchFamily="34" charset="0"/>
                <a:cs typeface="Tahoma" pitchFamily="34" charset="0"/>
              </a:rPr>
              <a:t/>
            </a:r>
            <a:br>
              <a:rPr lang="en-US" sz="3200" dirty="0" smtClean="0">
                <a:solidFill>
                  <a:schemeClr val="tx1"/>
                </a:solidFill>
                <a:effectLst/>
                <a:latin typeface="Tahoma" pitchFamily="34" charset="0"/>
                <a:cs typeface="Tahoma" pitchFamily="34" charset="0"/>
              </a:rPr>
            </a:br>
            <a:r>
              <a:rPr lang="en-US" sz="3200" dirty="0" smtClean="0">
                <a:solidFill>
                  <a:schemeClr val="tx1"/>
                </a:solidFill>
                <a:effectLst/>
                <a:latin typeface="Tahoma" pitchFamily="34" charset="0"/>
                <a:cs typeface="Tahoma" pitchFamily="34" charset="0"/>
              </a:rPr>
              <a:t>Introduction</a:t>
            </a:r>
            <a:endParaRPr lang="en-US" sz="2400" dirty="0">
              <a:solidFill>
                <a:schemeClr val="tx1"/>
              </a:solidFill>
              <a:effectLst/>
              <a:latin typeface="Tahoma" pitchFamily="34" charset="0"/>
              <a:cs typeface="Tahoma" pitchFamily="34" charset="0"/>
            </a:endParaRPr>
          </a:p>
        </p:txBody>
      </p:sp>
      <p:pic>
        <p:nvPicPr>
          <p:cNvPr id="4" name="Picture 3" descr="ebling.jpg">
            <a:hlinkClick r:id="rId3"/>
          </p:cNvPr>
          <p:cNvPicPr>
            <a:picLocks noChangeAspect="1"/>
          </p:cNvPicPr>
          <p:nvPr/>
        </p:nvPicPr>
        <p:blipFill>
          <a:blip r:embed="rId4" cstate="print"/>
          <a:stretch>
            <a:fillRect/>
          </a:stretch>
        </p:blipFill>
        <p:spPr>
          <a:xfrm>
            <a:off x="5486400" y="3657600"/>
            <a:ext cx="3381375" cy="6540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7848600" cy="2954655"/>
          </a:xfrm>
          <a:prstGeom prst="rect">
            <a:avLst/>
          </a:prstGeom>
          <a:noFill/>
        </p:spPr>
        <p:txBody>
          <a:bodyPr wrap="square" rtlCol="0">
            <a:spAutoFit/>
          </a:bodyPr>
          <a:lstStyle/>
          <a:p>
            <a:pPr lvl="0"/>
            <a:r>
              <a:rPr lang="en-US" sz="2400" dirty="0" smtClean="0">
                <a:latin typeface="Tahoma" pitchFamily="34" charset="0"/>
                <a:cs typeface="Tahoma" pitchFamily="34" charset="0"/>
              </a:rPr>
              <a:t>Three components of EBM</a:t>
            </a:r>
            <a:r>
              <a:rPr lang="en-US" sz="2400" dirty="0" smtClean="0">
                <a:solidFill>
                  <a:srgbClr val="FFFFFF"/>
                </a:solidFill>
                <a:effectLst>
                  <a:glow rad="101600">
                    <a:schemeClr val="tx2"/>
                  </a:glow>
                </a:effectLst>
                <a:latin typeface="Tahoma" pitchFamily="34" charset="0"/>
                <a:cs typeface="Tahoma" pitchFamily="34" charset="0"/>
              </a:rPr>
              <a:t/>
            </a:r>
            <a:br>
              <a:rPr lang="en-US" sz="2400" dirty="0" smtClean="0">
                <a:solidFill>
                  <a:srgbClr val="FFFFFF"/>
                </a:solidFill>
                <a:effectLst>
                  <a:glow rad="101600">
                    <a:schemeClr val="tx2"/>
                  </a:glow>
                </a:effectLst>
                <a:latin typeface="Tahoma" pitchFamily="34" charset="0"/>
                <a:cs typeface="Tahoma" pitchFamily="34" charset="0"/>
              </a:rPr>
            </a:br>
            <a:endParaRPr lang="en-US" sz="2400" dirty="0" smtClean="0">
              <a:latin typeface="Tahoma" pitchFamily="34" charset="0"/>
              <a:ea typeface="Tahoma" pitchFamily="34" charset="0"/>
              <a:cs typeface="Tahoma" pitchFamily="34" charset="0"/>
            </a:endParaRPr>
          </a:p>
          <a:p>
            <a:pPr lvl="1">
              <a:buFont typeface="Wingdings" pitchFamily="2" charset="2"/>
              <a:buChar char="q"/>
            </a:pPr>
            <a:r>
              <a:rPr lang="en-US" sz="2400" dirty="0" smtClean="0">
                <a:latin typeface="Tahoma" pitchFamily="34" charset="0"/>
                <a:ea typeface="Tahoma" pitchFamily="34" charset="0"/>
                <a:cs typeface="Tahoma" pitchFamily="34" charset="0"/>
              </a:rPr>
              <a:t> The </a:t>
            </a:r>
            <a:r>
              <a:rPr lang="en-US" sz="2400" dirty="0">
                <a:latin typeface="Tahoma" pitchFamily="34" charset="0"/>
                <a:ea typeface="Tahoma" pitchFamily="34" charset="0"/>
                <a:cs typeface="Tahoma" pitchFamily="34" charset="0"/>
              </a:rPr>
              <a:t>clinician’s knowledge and </a:t>
            </a:r>
            <a:r>
              <a:rPr lang="en-US" sz="2400" dirty="0" smtClean="0">
                <a:latin typeface="Tahoma" pitchFamily="34" charset="0"/>
                <a:ea typeface="Tahoma" pitchFamily="34" charset="0"/>
                <a:cs typeface="Tahoma" pitchFamily="34" charset="0"/>
              </a:rPr>
              <a:t>expertise</a:t>
            </a:r>
            <a:br>
              <a:rPr lang="en-US" sz="2400" dirty="0" smtClean="0">
                <a:latin typeface="Tahoma" pitchFamily="34" charset="0"/>
                <a:ea typeface="Tahoma" pitchFamily="34" charset="0"/>
                <a:cs typeface="Tahoma" pitchFamily="34" charset="0"/>
              </a:rPr>
            </a:br>
            <a:endParaRPr lang="en-US" sz="2400" dirty="0">
              <a:latin typeface="Tahoma" pitchFamily="34" charset="0"/>
              <a:ea typeface="Tahoma" pitchFamily="34" charset="0"/>
              <a:cs typeface="Tahoma" pitchFamily="34" charset="0"/>
            </a:endParaRPr>
          </a:p>
          <a:p>
            <a:pPr lvl="1">
              <a:buFont typeface="Wingdings" pitchFamily="2" charset="2"/>
              <a:buChar char="q"/>
            </a:pPr>
            <a:r>
              <a:rPr lang="en-US" sz="2400" dirty="0" smtClean="0">
                <a:latin typeface="Tahoma" pitchFamily="34" charset="0"/>
                <a:ea typeface="Tahoma" pitchFamily="34" charset="0"/>
                <a:cs typeface="Tahoma" pitchFamily="34" charset="0"/>
              </a:rPr>
              <a:t> Patient values</a:t>
            </a:r>
            <a:br>
              <a:rPr lang="en-US" sz="2400" dirty="0" smtClean="0">
                <a:latin typeface="Tahoma" pitchFamily="34" charset="0"/>
                <a:ea typeface="Tahoma" pitchFamily="34" charset="0"/>
                <a:cs typeface="Tahoma" pitchFamily="34" charset="0"/>
              </a:rPr>
            </a:br>
            <a:endParaRPr lang="en-US" sz="2400" dirty="0">
              <a:latin typeface="Tahoma" pitchFamily="34" charset="0"/>
              <a:ea typeface="Tahoma" pitchFamily="34" charset="0"/>
              <a:cs typeface="Tahoma" pitchFamily="34" charset="0"/>
            </a:endParaRPr>
          </a:p>
          <a:p>
            <a:pPr lvl="1">
              <a:buFont typeface="Wingdings" pitchFamily="2" charset="2"/>
              <a:buChar char="q"/>
            </a:pPr>
            <a:r>
              <a:rPr lang="en-US" sz="2400" dirty="0" smtClean="0">
                <a:latin typeface="Tahoma" pitchFamily="34" charset="0"/>
                <a:ea typeface="Tahoma" pitchFamily="34" charset="0"/>
                <a:cs typeface="Tahoma" pitchFamily="34" charset="0"/>
              </a:rPr>
              <a:t> Research </a:t>
            </a:r>
            <a:r>
              <a:rPr lang="en-US" sz="2400" dirty="0">
                <a:latin typeface="Tahoma" pitchFamily="34" charset="0"/>
                <a:ea typeface="Tahoma" pitchFamily="34" charset="0"/>
                <a:cs typeface="Tahoma" pitchFamily="34" charset="0"/>
              </a:rPr>
              <a:t>evidence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295400" y="1219200"/>
            <a:ext cx="6858000" cy="1371600"/>
          </a:xfrm>
          <a:prstGeom prst="rect">
            <a:avLst/>
          </a:prstGeom>
          <a:noFill/>
          <a:ln w="9525">
            <a:noFill/>
            <a:miter lim="800000"/>
            <a:headEnd/>
            <a:tailEnd/>
          </a:ln>
        </p:spPr>
        <p:txBody>
          <a:bodyPr/>
          <a:lstStyle/>
          <a:p>
            <a:pPr>
              <a:spcBef>
                <a:spcPct val="20000"/>
              </a:spcBef>
              <a:buClr>
                <a:schemeClr val="bg2"/>
              </a:buClr>
              <a:buSzPct val="75000"/>
              <a:defRPr/>
            </a:pPr>
            <a:r>
              <a:rPr lang="en-US" sz="2400" kern="0" dirty="0">
                <a:latin typeface="Tahoma" pitchFamily="34" charset="0"/>
                <a:cs typeface="Tahoma" pitchFamily="34" charset="0"/>
              </a:rPr>
              <a:t>“Half of what you are taught as students will in ten years have been shown to be wrong, and the trouble is, none of your teachers knows which half.”</a:t>
            </a:r>
            <a:br>
              <a:rPr lang="en-US" sz="2400" kern="0" dirty="0">
                <a:latin typeface="Tahoma" pitchFamily="34" charset="0"/>
                <a:cs typeface="Tahoma" pitchFamily="34" charset="0"/>
              </a:rPr>
            </a:br>
            <a:r>
              <a:rPr lang="en-US" sz="2400" kern="0" dirty="0">
                <a:latin typeface="Tahoma" pitchFamily="34" charset="0"/>
                <a:cs typeface="Tahoma" pitchFamily="34" charset="0"/>
              </a:rPr>
              <a:t>			</a:t>
            </a:r>
            <a:br>
              <a:rPr lang="en-US" sz="2400" kern="0" dirty="0">
                <a:latin typeface="Tahoma" pitchFamily="34" charset="0"/>
                <a:cs typeface="Tahoma" pitchFamily="34" charset="0"/>
              </a:rPr>
            </a:br>
            <a:r>
              <a:rPr lang="en-US" sz="2400" kern="0" dirty="0">
                <a:latin typeface="Tahoma" pitchFamily="34" charset="0"/>
                <a:cs typeface="Tahoma" pitchFamily="34" charset="0"/>
              </a:rPr>
              <a:t>	C. Sidney Burwell, </a:t>
            </a:r>
            <a:br>
              <a:rPr lang="en-US" sz="2400" kern="0" dirty="0">
                <a:latin typeface="Tahoma" pitchFamily="34" charset="0"/>
                <a:cs typeface="Tahoma" pitchFamily="34" charset="0"/>
              </a:rPr>
            </a:br>
            <a:r>
              <a:rPr lang="en-US" sz="2400" kern="0" dirty="0">
                <a:latin typeface="Tahoma" pitchFamily="34" charset="0"/>
                <a:cs typeface="Tahoma" pitchFamily="34" charset="0"/>
              </a:rPr>
              <a:t>	Dean of Harvard Medical School, 1947</a:t>
            </a:r>
          </a:p>
          <a:p>
            <a:pPr>
              <a:spcBef>
                <a:spcPct val="20000"/>
              </a:spcBef>
              <a:buClr>
                <a:schemeClr val="bg2"/>
              </a:buClr>
              <a:buSzPct val="75000"/>
              <a:buFont typeface="Wingdings" pitchFamily="2" charset="2"/>
              <a:buNone/>
              <a:defRPr/>
            </a:pPr>
            <a:endParaRPr lang="en-US" sz="2400" kern="0" dirty="0">
              <a:solidFill>
                <a:schemeClr val="bg1"/>
              </a:solidFill>
              <a:latin typeface="Tahoma" pitchFamily="34" charset="0"/>
              <a:cs typeface="Tahoma" pitchFamily="34" charset="0"/>
            </a:endParaRPr>
          </a:p>
        </p:txBody>
      </p:sp>
      <p:sp>
        <p:nvSpPr>
          <p:cNvPr id="15363" name="Text Box 5"/>
          <p:cNvSpPr txBox="1">
            <a:spLocks noChangeArrowheads="1"/>
          </p:cNvSpPr>
          <p:nvPr/>
        </p:nvSpPr>
        <p:spPr bwMode="auto">
          <a:xfrm>
            <a:off x="884238" y="4572000"/>
            <a:ext cx="8259762" cy="641350"/>
          </a:xfrm>
          <a:prstGeom prst="rect">
            <a:avLst/>
          </a:prstGeom>
          <a:noFill/>
          <a:ln w="9525">
            <a:noFill/>
            <a:miter lim="800000"/>
            <a:headEnd/>
            <a:tailEnd/>
          </a:ln>
        </p:spPr>
        <p:txBody>
          <a:bodyPr wrap="none">
            <a:spAutoFit/>
          </a:bodyPr>
          <a:lstStyle/>
          <a:p>
            <a:r>
              <a:rPr lang="en-US" i="1">
                <a:cs typeface="Arial" pitchFamily="34" charset="0"/>
              </a:rPr>
              <a:t>To cover the vast field of medicine in four years is an impossible task.</a:t>
            </a:r>
          </a:p>
          <a:p>
            <a:r>
              <a:rPr lang="en-US" i="1">
                <a:cs typeface="Arial" pitchFamily="34" charset="0"/>
              </a:rPr>
              <a:t>  - William Olser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914400" y="1500188"/>
            <a:ext cx="8229600" cy="4625975"/>
          </a:xfrm>
        </p:spPr>
        <p:txBody>
          <a:bodyPr/>
          <a:lstStyle/>
          <a:p>
            <a:pPr eaLnBrk="1" hangingPunct="1">
              <a:lnSpc>
                <a:spcPct val="90000"/>
              </a:lnSpc>
              <a:buFont typeface="Wingdings 2" pitchFamily="18" charset="2"/>
              <a:buNone/>
            </a:pPr>
            <a:endParaRPr lang="en-US" dirty="0" smtClean="0">
              <a:latin typeface="Tahoma" pitchFamily="34" charset="0"/>
              <a:cs typeface="Tahoma" pitchFamily="34" charset="0"/>
            </a:endParaRPr>
          </a:p>
          <a:p>
            <a:pPr eaLnBrk="1" hangingPunct="1">
              <a:lnSpc>
                <a:spcPct val="90000"/>
              </a:lnSpc>
              <a:buFont typeface="Wingdings 2" pitchFamily="18" charset="2"/>
              <a:buNone/>
            </a:pPr>
            <a:r>
              <a:rPr lang="en-US" sz="2400" dirty="0" smtClean="0">
                <a:latin typeface="Tahoma" pitchFamily="34" charset="0"/>
                <a:cs typeface="Tahoma" pitchFamily="34" charset="0"/>
              </a:rPr>
              <a:t>Medical terminology (according to </a:t>
            </a:r>
            <a:r>
              <a:rPr lang="en-US" sz="2400" dirty="0" err="1" smtClean="0">
                <a:latin typeface="Tahoma" pitchFamily="34" charset="0"/>
                <a:cs typeface="Tahoma" pitchFamily="34" charset="0"/>
              </a:rPr>
              <a:t>MeSH</a:t>
            </a:r>
            <a:r>
              <a:rPr lang="en-US" sz="2400" dirty="0" smtClean="0">
                <a:latin typeface="Tahoma" pitchFamily="34" charset="0"/>
                <a:cs typeface="Tahoma" pitchFamily="34" charset="0"/>
              </a:rPr>
              <a:t>)</a:t>
            </a:r>
          </a:p>
          <a:p>
            <a:pPr lvl="1" eaLnBrk="1" hangingPunct="1">
              <a:lnSpc>
                <a:spcPct val="90000"/>
              </a:lnSpc>
              <a:buFont typeface="Wingdings 2" pitchFamily="18" charset="2"/>
              <a:buNone/>
            </a:pPr>
            <a:r>
              <a:rPr lang="en-US" sz="2400" dirty="0" smtClean="0">
                <a:latin typeface="Tahoma" pitchFamily="34" charset="0"/>
                <a:cs typeface="Tahoma" pitchFamily="34" charset="0"/>
              </a:rPr>
              <a:t>27,000 </a:t>
            </a:r>
            <a:r>
              <a:rPr lang="en-US" sz="2400" dirty="0" smtClean="0">
                <a:latin typeface="Tahoma" pitchFamily="34" charset="0"/>
                <a:cs typeface="Tahoma" pitchFamily="34" charset="0"/>
              </a:rPr>
              <a:t>descriptors (standardized medical terms)</a:t>
            </a:r>
          </a:p>
          <a:p>
            <a:pPr lvl="1" eaLnBrk="1" hangingPunct="1">
              <a:lnSpc>
                <a:spcPct val="90000"/>
              </a:lnSpc>
              <a:buFont typeface="Wingdings 2" pitchFamily="18" charset="2"/>
              <a:buNone/>
            </a:pPr>
            <a:r>
              <a:rPr lang="en-US" sz="2400" smtClean="0">
                <a:latin typeface="Tahoma" pitchFamily="34" charset="0"/>
                <a:cs typeface="Tahoma" pitchFamily="34" charset="0"/>
              </a:rPr>
              <a:t>200,000 </a:t>
            </a:r>
            <a:r>
              <a:rPr lang="en-US" sz="2400" dirty="0" smtClean="0">
                <a:latin typeface="Tahoma" pitchFamily="34" charset="0"/>
                <a:cs typeface="Tahoma" pitchFamily="34" charset="0"/>
              </a:rPr>
              <a:t>synonyms </a:t>
            </a:r>
          </a:p>
          <a:p>
            <a:pPr eaLnBrk="1" hangingPunct="1">
              <a:lnSpc>
                <a:spcPct val="90000"/>
              </a:lnSpc>
              <a:buFont typeface="Wingdings 2" pitchFamily="18" charset="2"/>
              <a:buNone/>
            </a:pPr>
            <a:endParaRPr lang="en-US" sz="2400" dirty="0" smtClean="0">
              <a:latin typeface="Tahoma" pitchFamily="34" charset="0"/>
              <a:cs typeface="Tahoma" pitchFamily="34" charset="0"/>
            </a:endParaRPr>
          </a:p>
          <a:p>
            <a:pPr eaLnBrk="1" hangingPunct="1">
              <a:lnSpc>
                <a:spcPct val="90000"/>
              </a:lnSpc>
              <a:buFont typeface="Wingdings 2" pitchFamily="18" charset="2"/>
              <a:buNone/>
            </a:pPr>
            <a:endParaRPr lang="en-US" sz="2400" dirty="0" smtClean="0">
              <a:latin typeface="Tahoma" pitchFamily="34" charset="0"/>
              <a:cs typeface="Tahoma" pitchFamily="34" charset="0"/>
            </a:endParaRPr>
          </a:p>
          <a:p>
            <a:pPr lvl="1" eaLnBrk="1" hangingPunct="1">
              <a:lnSpc>
                <a:spcPct val="90000"/>
              </a:lnSpc>
              <a:buFont typeface="Wingdings 2" pitchFamily="18" charset="2"/>
              <a:buNone/>
            </a:pPr>
            <a:r>
              <a:rPr lang="en-US" sz="2400" dirty="0" smtClean="0">
                <a:latin typeface="Tahoma" pitchFamily="34" charset="0"/>
                <a:cs typeface="Tahoma" pitchFamily="34" charset="0"/>
              </a:rPr>
              <a:t>15,000 disease manifestations</a:t>
            </a:r>
          </a:p>
          <a:p>
            <a:pPr lvl="1" eaLnBrk="1" hangingPunct="1">
              <a:lnSpc>
                <a:spcPct val="90000"/>
              </a:lnSpc>
              <a:buFont typeface="Wingdings 2" pitchFamily="18" charset="2"/>
              <a:buNone/>
            </a:pPr>
            <a:r>
              <a:rPr lang="en-US" sz="2400" dirty="0" smtClean="0">
                <a:latin typeface="Tahoma" pitchFamily="34" charset="0"/>
                <a:cs typeface="Tahoma" pitchFamily="34" charset="0"/>
              </a:rPr>
              <a:t>30,000 abnormalities (symptoms, signs, lab, X-ray,)</a:t>
            </a:r>
          </a:p>
          <a:p>
            <a:pPr lvl="1" eaLnBrk="1" hangingPunct="1">
              <a:lnSpc>
                <a:spcPct val="90000"/>
              </a:lnSpc>
              <a:buFont typeface="Wingdings 2" pitchFamily="18" charset="2"/>
              <a:buNone/>
            </a:pPr>
            <a:r>
              <a:rPr lang="en-US" sz="2400" dirty="0" smtClean="0">
                <a:latin typeface="Tahoma" pitchFamily="34" charset="0"/>
                <a:cs typeface="Tahoma" pitchFamily="34" charset="0"/>
              </a:rPr>
              <a:t>3,200 drugs (</a:t>
            </a:r>
            <a:r>
              <a:rPr lang="en-US" sz="2400" dirty="0" err="1" smtClean="0">
                <a:latin typeface="Tahoma" pitchFamily="34" charset="0"/>
                <a:cs typeface="Tahoma" pitchFamily="34" charset="0"/>
              </a:rPr>
              <a:t>cf</a:t>
            </a:r>
            <a:r>
              <a:rPr lang="en-US" sz="2400" dirty="0" smtClean="0">
                <a:latin typeface="Tahoma" pitchFamily="34" charset="0"/>
                <a:cs typeface="Tahoma" pitchFamily="34" charset="0"/>
              </a:rPr>
              <a:t> FDAs 18,283 products)</a:t>
            </a:r>
          </a:p>
        </p:txBody>
      </p:sp>
      <p:sp>
        <p:nvSpPr>
          <p:cNvPr id="786434" name="Rectangle 2"/>
          <p:cNvSpPr>
            <a:spLocks noGrp="1" noChangeArrowheads="1"/>
          </p:cNvSpPr>
          <p:nvPr>
            <p:ph type="title" idx="4294967295"/>
          </p:nvPr>
        </p:nvSpPr>
        <p:spPr>
          <a:xfrm>
            <a:off x="0" y="152400"/>
            <a:ext cx="5257800" cy="1143000"/>
          </a:xfrm>
        </p:spPr>
        <p:txBody>
          <a:bodyPr/>
          <a:lstStyle/>
          <a:p>
            <a:pPr>
              <a:defRPr/>
            </a:pPr>
            <a:r>
              <a:rPr lang="en-US" sz="2800" dirty="0" smtClean="0">
                <a:solidFill>
                  <a:schemeClr val="tx1"/>
                </a:solidFill>
                <a:effectLst/>
                <a:latin typeface="Tahoma" pitchFamily="34" charset="0"/>
                <a:cs typeface="Tahoma" pitchFamily="34" charset="0"/>
              </a:rPr>
              <a:t>Size of Medical Knowledge</a:t>
            </a:r>
            <a:endParaRPr lang="en-US" sz="2800" dirty="0">
              <a:effectLst/>
              <a:latin typeface="Tahoma" pitchFamily="34" charset="0"/>
              <a:cs typeface="Tahoma" pitchFamily="34" charset="0"/>
            </a:endParaRPr>
          </a:p>
        </p:txBody>
      </p:sp>
      <p:sp>
        <p:nvSpPr>
          <p:cNvPr id="786436" name="AutoShape 4"/>
          <p:cNvSpPr>
            <a:spLocks noChangeArrowheads="1"/>
          </p:cNvSpPr>
          <p:nvPr/>
        </p:nvSpPr>
        <p:spPr bwMode="auto">
          <a:xfrm>
            <a:off x="5257800" y="3200400"/>
            <a:ext cx="2570163" cy="914400"/>
          </a:xfrm>
          <a:prstGeom prst="wedgeRoundRectCallout">
            <a:avLst>
              <a:gd name="adj1" fmla="val -83352"/>
              <a:gd name="adj2" fmla="val 46704"/>
              <a:gd name="adj3" fmla="val 16667"/>
            </a:avLst>
          </a:prstGeom>
          <a:solidFill>
            <a:srgbClr val="F8F8F8"/>
          </a:solidFill>
          <a:ln w="9525">
            <a:solidFill>
              <a:schemeClr val="tx1"/>
            </a:solidFill>
            <a:miter lim="800000"/>
            <a:headEnd/>
            <a:tailEnd/>
          </a:ln>
        </p:spPr>
        <p:txBody>
          <a:bodyPr/>
          <a:lstStyle/>
          <a:p>
            <a:pPr algn="ctr"/>
            <a:r>
              <a:rPr lang="en-US" sz="2400">
                <a:latin typeface="Times New Roman" pitchFamily="18" charset="0"/>
              </a:rPr>
              <a:t>1 disease per day for 41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6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3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2"/>
          <p:cNvSpPr>
            <a:spLocks noGrp="1" noChangeArrowheads="1"/>
          </p:cNvSpPr>
          <p:nvPr>
            <p:ph type="title" idx="4294967295"/>
          </p:nvPr>
        </p:nvSpPr>
        <p:spPr>
          <a:xfrm>
            <a:off x="152400" y="381000"/>
            <a:ext cx="8991600" cy="823913"/>
          </a:xfrm>
        </p:spPr>
        <p:txBody>
          <a:bodyPr>
            <a:normAutofit/>
          </a:bodyPr>
          <a:lstStyle/>
          <a:p>
            <a:pPr>
              <a:defRPr/>
            </a:pPr>
            <a:r>
              <a:rPr lang="en-US" sz="2800" dirty="0" smtClean="0">
                <a:solidFill>
                  <a:schemeClr val="tx1"/>
                </a:solidFill>
                <a:effectLst>
                  <a:outerShdw blurRad="38100" dist="38100" dir="2700000" algn="tl">
                    <a:srgbClr val="000000">
                      <a:alpha val="43137"/>
                    </a:srgbClr>
                  </a:outerShdw>
                </a:effectLst>
                <a:latin typeface="Tahoma" pitchFamily="34" charset="0"/>
                <a:cs typeface="Tahoma" pitchFamily="34" charset="0"/>
              </a:rPr>
              <a:t> </a:t>
            </a:r>
            <a:r>
              <a:rPr lang="en-US" sz="2800" dirty="0" smtClean="0">
                <a:solidFill>
                  <a:schemeClr val="tx1"/>
                </a:solidFill>
                <a:effectLst/>
                <a:latin typeface="Tahoma" pitchFamily="34" charset="0"/>
                <a:cs typeface="Tahoma" pitchFamily="34" charset="0"/>
              </a:rPr>
              <a:t>Review the World Literature Fortnightly*</a:t>
            </a:r>
            <a:endParaRPr lang="en-US" sz="1800" dirty="0">
              <a:solidFill>
                <a:schemeClr val="accent2"/>
              </a:solidFill>
              <a:effectLst/>
              <a:latin typeface="Tahoma" pitchFamily="34" charset="0"/>
              <a:cs typeface="Tahoma" pitchFamily="34" charset="0"/>
            </a:endParaRPr>
          </a:p>
        </p:txBody>
      </p:sp>
      <p:graphicFrame>
        <p:nvGraphicFramePr>
          <p:cNvPr id="14339" name="Object 2"/>
          <p:cNvGraphicFramePr>
            <a:graphicFrameLocks noChangeAspect="1"/>
          </p:cNvGraphicFramePr>
          <p:nvPr/>
        </p:nvGraphicFramePr>
        <p:xfrm>
          <a:off x="763588" y="2592388"/>
          <a:ext cx="7769225" cy="4119562"/>
        </p:xfrm>
        <a:graphic>
          <a:graphicData uri="http://schemas.openxmlformats.org/presentationml/2006/ole">
            <p:oleObj spid="_x0000_s1026" r:id="rId4" imgW="7773074" imgH="4121253" progId="Excel.Sheet.8">
              <p:embed/>
            </p:oleObj>
          </a:graphicData>
        </a:graphic>
      </p:graphicFrame>
      <p:grpSp>
        <p:nvGrpSpPr>
          <p:cNvPr id="2" name="Group 4"/>
          <p:cNvGrpSpPr>
            <a:grpSpLocks/>
          </p:cNvGrpSpPr>
          <p:nvPr/>
        </p:nvGrpSpPr>
        <p:grpSpPr bwMode="auto">
          <a:xfrm>
            <a:off x="3048000" y="2286000"/>
            <a:ext cx="4191000" cy="3352800"/>
            <a:chOff x="2064" y="1488"/>
            <a:chExt cx="2640" cy="2112"/>
          </a:xfrm>
        </p:grpSpPr>
        <p:sp>
          <p:nvSpPr>
            <p:cNvPr id="14342" name="AutoShape 5"/>
            <p:cNvSpPr>
              <a:spLocks noChangeArrowheads="1"/>
            </p:cNvSpPr>
            <p:nvPr/>
          </p:nvSpPr>
          <p:spPr bwMode="auto">
            <a:xfrm>
              <a:off x="2064" y="1488"/>
              <a:ext cx="768" cy="528"/>
            </a:xfrm>
            <a:prstGeom prst="wedgeRoundRectCallout">
              <a:avLst>
                <a:gd name="adj1" fmla="val -46486"/>
                <a:gd name="adj2" fmla="val 79167"/>
                <a:gd name="adj3" fmla="val 16667"/>
              </a:avLst>
            </a:prstGeom>
            <a:solidFill>
              <a:schemeClr val="bg1"/>
            </a:solidFill>
            <a:ln w="9525">
              <a:solidFill>
                <a:schemeClr val="tx1"/>
              </a:solidFill>
              <a:miter lim="800000"/>
              <a:headEnd/>
              <a:tailEnd/>
            </a:ln>
          </p:spPr>
          <p:txBody>
            <a:bodyPr/>
            <a:lstStyle/>
            <a:p>
              <a:pPr algn="ctr" eaLnBrk="0" hangingPunct="0"/>
              <a:r>
                <a:rPr lang="en-US" sz="2400">
                  <a:latin typeface="Times New Roman" pitchFamily="18" charset="0"/>
                </a:rPr>
                <a:t>5,000?</a:t>
              </a:r>
            </a:p>
            <a:p>
              <a:pPr algn="ctr" eaLnBrk="0" hangingPunct="0"/>
              <a:r>
                <a:rPr lang="en-US" sz="2400">
                  <a:latin typeface="Times New Roman" pitchFamily="18" charset="0"/>
                </a:rPr>
                <a:t>per day</a:t>
              </a:r>
              <a:endParaRPr lang="en-AU" sz="2400">
                <a:latin typeface="Times New Roman" pitchFamily="18" charset="0"/>
              </a:endParaRPr>
            </a:p>
          </p:txBody>
        </p:sp>
        <p:sp>
          <p:nvSpPr>
            <p:cNvPr id="14343" name="AutoShape 6"/>
            <p:cNvSpPr>
              <a:spLocks noChangeArrowheads="1"/>
            </p:cNvSpPr>
            <p:nvPr/>
          </p:nvSpPr>
          <p:spPr bwMode="auto">
            <a:xfrm>
              <a:off x="3024" y="2640"/>
              <a:ext cx="768" cy="528"/>
            </a:xfrm>
            <a:prstGeom prst="wedgeRoundRectCallout">
              <a:avLst>
                <a:gd name="adj1" fmla="val -46486"/>
                <a:gd name="adj2" fmla="val 79167"/>
                <a:gd name="adj3" fmla="val 16667"/>
              </a:avLst>
            </a:prstGeom>
            <a:solidFill>
              <a:schemeClr val="bg1"/>
            </a:solidFill>
            <a:ln w="9525">
              <a:solidFill>
                <a:schemeClr val="tx1"/>
              </a:solidFill>
              <a:miter lim="800000"/>
              <a:headEnd/>
              <a:tailEnd/>
            </a:ln>
          </p:spPr>
          <p:txBody>
            <a:bodyPr/>
            <a:lstStyle/>
            <a:p>
              <a:pPr algn="ctr" eaLnBrk="0" hangingPunct="0"/>
              <a:r>
                <a:rPr lang="en-US" sz="2400">
                  <a:latin typeface="Times New Roman" pitchFamily="18" charset="0"/>
                </a:rPr>
                <a:t>1,500 per day</a:t>
              </a:r>
              <a:endParaRPr lang="en-AU" sz="2400">
                <a:latin typeface="Times New Roman" pitchFamily="18" charset="0"/>
              </a:endParaRPr>
            </a:p>
          </p:txBody>
        </p:sp>
        <p:sp>
          <p:nvSpPr>
            <p:cNvPr id="14344" name="AutoShape 7"/>
            <p:cNvSpPr>
              <a:spLocks noChangeArrowheads="1"/>
            </p:cNvSpPr>
            <p:nvPr/>
          </p:nvSpPr>
          <p:spPr bwMode="auto">
            <a:xfrm>
              <a:off x="4032" y="3072"/>
              <a:ext cx="672" cy="528"/>
            </a:xfrm>
            <a:prstGeom prst="wedgeRoundRectCallout">
              <a:avLst>
                <a:gd name="adj1" fmla="val -45981"/>
                <a:gd name="adj2" fmla="val 79167"/>
                <a:gd name="adj3" fmla="val 16667"/>
              </a:avLst>
            </a:prstGeom>
            <a:solidFill>
              <a:schemeClr val="bg1"/>
            </a:solidFill>
            <a:ln w="9525">
              <a:solidFill>
                <a:schemeClr val="tx1"/>
              </a:solidFill>
              <a:miter lim="800000"/>
              <a:headEnd/>
              <a:tailEnd/>
            </a:ln>
          </p:spPr>
          <p:txBody>
            <a:bodyPr/>
            <a:lstStyle/>
            <a:p>
              <a:pPr algn="ctr" eaLnBrk="0" hangingPunct="0"/>
              <a:r>
                <a:rPr lang="en-US" sz="2400">
                  <a:latin typeface="Times New Roman" pitchFamily="18" charset="0"/>
                </a:rPr>
                <a:t>95 per day</a:t>
              </a:r>
              <a:endParaRPr lang="en-AU" sz="2400">
                <a:latin typeface="Times New Roman" pitchFamily="18" charset="0"/>
              </a:endParaRPr>
            </a:p>
          </p:txBody>
        </p:sp>
      </p:grpSp>
      <p:sp>
        <p:nvSpPr>
          <p:cNvPr id="14341" name="TextBox 8"/>
          <p:cNvSpPr txBox="1">
            <a:spLocks noChangeArrowheads="1"/>
          </p:cNvSpPr>
          <p:nvPr/>
        </p:nvSpPr>
        <p:spPr bwMode="auto">
          <a:xfrm>
            <a:off x="228600" y="990600"/>
            <a:ext cx="6248400" cy="369888"/>
          </a:xfrm>
          <a:prstGeom prst="rect">
            <a:avLst/>
          </a:prstGeom>
          <a:noFill/>
          <a:ln w="9525">
            <a:noFill/>
            <a:miter lim="800000"/>
            <a:headEnd/>
            <a:tailEnd/>
          </a:ln>
        </p:spPr>
        <p:txBody>
          <a:bodyPr>
            <a:spAutoFit/>
          </a:bodyPr>
          <a:lstStyle/>
          <a:p>
            <a:pPr eaLnBrk="0" hangingPunct="0"/>
            <a:r>
              <a:rPr lang="en-US">
                <a:solidFill>
                  <a:schemeClr val="accent2"/>
                </a:solidFill>
                <a:latin typeface="Tahoma" pitchFamily="34" charset="0"/>
                <a:cs typeface="Tahoma" pitchFamily="34" charset="0"/>
              </a:rPr>
              <a:t>*"Kill as Few Patients as Possible" - Oscar London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62000" y="2008188"/>
            <a:ext cx="7696200" cy="3416300"/>
          </a:xfrm>
          <a:prstGeom prst="rect">
            <a:avLst/>
          </a:prstGeom>
          <a:noFill/>
          <a:ln w="9525">
            <a:noFill/>
            <a:miter lim="800000"/>
            <a:headEnd/>
            <a:tailEnd/>
          </a:ln>
        </p:spPr>
        <p:txBody>
          <a:bodyPr anchor="ctr">
            <a:spAutoFit/>
          </a:bodyPr>
          <a:lstStyle/>
          <a:p>
            <a:pPr fontAlgn="ctr"/>
            <a:r>
              <a:rPr lang="en-US" sz="2400" dirty="0">
                <a:latin typeface="Tahoma" pitchFamily="34" charset="0"/>
                <a:cs typeface="Tahoma" pitchFamily="34" charset="0"/>
              </a:rPr>
              <a:t>Depressive disorders are common, with a prevalence of major depression between 5% and 10% of people seen in primary care settings. Two to three times as many people may have depressive symptoms but do not meet DSM-IV criteria for major depression. Women are affected twice as often as men. Depressive disorders are the fourth most important cause of disability worldwide, and are expected to become the second most important by 2020. </a:t>
            </a:r>
          </a:p>
        </p:txBody>
      </p:sp>
      <p:sp>
        <p:nvSpPr>
          <p:cNvPr id="4" name="Rectangle 2"/>
          <p:cNvSpPr txBox="1">
            <a:spLocks noChangeArrowheads="1"/>
          </p:cNvSpPr>
          <p:nvPr/>
        </p:nvSpPr>
        <p:spPr>
          <a:xfrm>
            <a:off x="228600" y="152400"/>
            <a:ext cx="6781800" cy="1143000"/>
          </a:xfrm>
          <a:prstGeom prst="rect">
            <a:avLst/>
          </a:prstGeom>
        </p:spPr>
        <p:txBody>
          <a:bodyPr anchor="ctr">
            <a:normAutofit/>
          </a:bodyPr>
          <a:lstStyle/>
          <a:p>
            <a:pPr fontAlgn="auto">
              <a:spcAft>
                <a:spcPts val="0"/>
              </a:spcAft>
              <a:defRPr/>
            </a:pPr>
            <a:r>
              <a:rPr lang="en-US" sz="2800" dirty="0" smtClean="0">
                <a:latin typeface="Tahoma" pitchFamily="34" charset="0"/>
                <a:cs typeface="Tahoma" pitchFamily="34" charset="0"/>
              </a:rPr>
              <a:t>A Scenario (that you will no doubt see)</a:t>
            </a:r>
            <a:endParaRPr lang="en-US" sz="2800" dirty="0">
              <a:solidFill>
                <a:srgbClr val="FFFFFF"/>
              </a:solidFill>
              <a:latin typeface="Tahoma" pitchFamily="34" charset="0"/>
              <a:ea typeface="+mj-ea"/>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676400" y="2127250"/>
            <a:ext cx="7162800" cy="2517775"/>
          </a:xfrm>
          <a:prstGeom prst="rect">
            <a:avLst/>
          </a:prstGeom>
          <a:noFill/>
          <a:ln w="9525">
            <a:noFill/>
            <a:miter lim="800000"/>
            <a:headEnd/>
            <a:tailEnd/>
          </a:ln>
        </p:spPr>
        <p:txBody>
          <a:bodyPr>
            <a:spAutoFit/>
          </a:bodyPr>
          <a:lstStyle/>
          <a:p>
            <a:pPr>
              <a:spcBef>
                <a:spcPct val="20000"/>
              </a:spcBef>
              <a:buClr>
                <a:schemeClr val="accent1"/>
              </a:buClr>
              <a:buSzPct val="70000"/>
              <a:buFont typeface="Wingdings" pitchFamily="2" charset="2"/>
              <a:buNone/>
            </a:pPr>
            <a:r>
              <a:rPr lang="en-US" sz="2800" dirty="0"/>
              <a:t> </a:t>
            </a:r>
            <a:r>
              <a:rPr lang="en-US" sz="2400" dirty="0">
                <a:latin typeface="Tahoma" pitchFamily="34" charset="0"/>
                <a:cs typeface="Tahoma" pitchFamily="34" charset="0"/>
              </a:rPr>
              <a:t>Form a clinical question (PICO, search query)</a:t>
            </a:r>
            <a:r>
              <a:rPr lang="en-US" sz="2400" dirty="0">
                <a:solidFill>
                  <a:srgbClr val="FF0000"/>
                </a:solidFill>
                <a:latin typeface="Tahoma" pitchFamily="34" charset="0"/>
                <a:cs typeface="Tahoma" pitchFamily="34" charset="0"/>
              </a:rPr>
              <a:t/>
            </a:r>
            <a:br>
              <a:rPr lang="en-US" sz="2400" dirty="0">
                <a:solidFill>
                  <a:srgbClr val="FF0000"/>
                </a:solidFill>
                <a:latin typeface="Tahoma" pitchFamily="34" charset="0"/>
                <a:cs typeface="Tahoma" pitchFamily="34" charset="0"/>
              </a:rPr>
            </a:br>
            <a:endParaRPr lang="en-US" sz="2400" dirty="0">
              <a:solidFill>
                <a:srgbClr val="FF0000"/>
              </a:solidFill>
              <a:latin typeface="Tahoma" pitchFamily="34" charset="0"/>
              <a:cs typeface="Tahoma" pitchFamily="34" charset="0"/>
            </a:endParaRPr>
          </a:p>
          <a:p>
            <a:pPr>
              <a:spcBef>
                <a:spcPct val="20000"/>
              </a:spcBef>
              <a:buClr>
                <a:schemeClr val="accent1"/>
              </a:buClr>
              <a:buSzPct val="70000"/>
              <a:buFont typeface="Wingdings" pitchFamily="2" charset="2"/>
              <a:buNone/>
            </a:pPr>
            <a:r>
              <a:rPr lang="en-US" sz="2400" dirty="0">
                <a:latin typeface="Tahoma" pitchFamily="34" charset="0"/>
                <a:cs typeface="Tahoma" pitchFamily="34" charset="0"/>
              </a:rPr>
              <a:t> Find evidence (research)</a:t>
            </a:r>
            <a:br>
              <a:rPr lang="en-US" sz="2400" dirty="0">
                <a:latin typeface="Tahoma" pitchFamily="34" charset="0"/>
                <a:cs typeface="Tahoma" pitchFamily="34" charset="0"/>
              </a:rPr>
            </a:br>
            <a:endParaRPr lang="en-US" sz="2400" dirty="0">
              <a:latin typeface="Tahoma" pitchFamily="34" charset="0"/>
              <a:cs typeface="Tahoma" pitchFamily="34" charset="0"/>
            </a:endParaRPr>
          </a:p>
          <a:p>
            <a:pPr>
              <a:spcBef>
                <a:spcPct val="20000"/>
              </a:spcBef>
              <a:buClr>
                <a:schemeClr val="accent1"/>
              </a:buClr>
              <a:buSzPct val="70000"/>
              <a:buFont typeface="Wingdings" pitchFamily="2" charset="2"/>
              <a:buNone/>
            </a:pPr>
            <a:r>
              <a:rPr lang="en-US" sz="2400" dirty="0">
                <a:latin typeface="Tahoma" pitchFamily="34" charset="0"/>
                <a:cs typeface="Tahoma" pitchFamily="34" charset="0"/>
              </a:rPr>
              <a:t> Make a case</a:t>
            </a:r>
            <a:br>
              <a:rPr lang="en-US" sz="2400" dirty="0">
                <a:latin typeface="Tahoma" pitchFamily="34" charset="0"/>
                <a:cs typeface="Tahoma" pitchFamily="34" charset="0"/>
              </a:rPr>
            </a:br>
            <a:endParaRPr lang="en-US" sz="2400" dirty="0">
              <a:latin typeface="Tahoma" pitchFamily="34" charset="0"/>
              <a:cs typeface="Tahoma" pitchFamily="34" charset="0"/>
            </a:endParaRPr>
          </a:p>
        </p:txBody>
      </p:sp>
      <p:sp>
        <p:nvSpPr>
          <p:cNvPr id="21507" name="Rectangle 3"/>
          <p:cNvSpPr>
            <a:spLocks noChangeArrowheads="1"/>
          </p:cNvSpPr>
          <p:nvPr/>
        </p:nvSpPr>
        <p:spPr bwMode="auto">
          <a:xfrm>
            <a:off x="1371600" y="3962400"/>
            <a:ext cx="228600" cy="228600"/>
          </a:xfrm>
          <a:prstGeom prst="rect">
            <a:avLst/>
          </a:prstGeom>
          <a:noFill/>
          <a:ln w="28575">
            <a:solidFill>
              <a:schemeClr val="tx1"/>
            </a:solidFill>
            <a:miter lim="800000"/>
            <a:headEnd/>
            <a:tailEnd/>
          </a:ln>
        </p:spPr>
        <p:txBody>
          <a:bodyPr wrap="none" anchor="ctr"/>
          <a:lstStyle/>
          <a:p>
            <a:pPr eaLnBrk="0" hangingPunct="0"/>
            <a:endParaRPr lang="en-US"/>
          </a:p>
        </p:txBody>
      </p:sp>
      <p:sp>
        <p:nvSpPr>
          <p:cNvPr id="21508" name="Rectangle 4"/>
          <p:cNvSpPr>
            <a:spLocks noChangeArrowheads="1"/>
          </p:cNvSpPr>
          <p:nvPr/>
        </p:nvSpPr>
        <p:spPr bwMode="auto">
          <a:xfrm>
            <a:off x="1371600" y="3124200"/>
            <a:ext cx="228600" cy="228600"/>
          </a:xfrm>
          <a:prstGeom prst="rect">
            <a:avLst/>
          </a:prstGeom>
          <a:noFill/>
          <a:ln w="28575">
            <a:solidFill>
              <a:schemeClr val="tx1"/>
            </a:solidFill>
            <a:miter lim="800000"/>
            <a:headEnd/>
            <a:tailEnd/>
          </a:ln>
        </p:spPr>
        <p:txBody>
          <a:bodyPr wrap="none" anchor="ctr"/>
          <a:lstStyle/>
          <a:p>
            <a:pPr eaLnBrk="0" hangingPunct="0"/>
            <a:endParaRPr lang="en-US"/>
          </a:p>
        </p:txBody>
      </p:sp>
      <p:sp>
        <p:nvSpPr>
          <p:cNvPr id="21509" name="Rectangle 5"/>
          <p:cNvSpPr>
            <a:spLocks noChangeArrowheads="1"/>
          </p:cNvSpPr>
          <p:nvPr/>
        </p:nvSpPr>
        <p:spPr bwMode="auto">
          <a:xfrm>
            <a:off x="1371600" y="2286000"/>
            <a:ext cx="228600" cy="228600"/>
          </a:xfrm>
          <a:prstGeom prst="rect">
            <a:avLst/>
          </a:prstGeom>
          <a:noFill/>
          <a:ln w="28575">
            <a:solidFill>
              <a:schemeClr val="tx1"/>
            </a:solidFill>
            <a:miter lim="800000"/>
            <a:headEnd/>
            <a:tailEnd/>
          </a:ln>
        </p:spPr>
        <p:txBody>
          <a:bodyPr wrap="none" anchor="ctr"/>
          <a:lstStyle/>
          <a:p>
            <a:pPr eaLnBrk="0" hangingPunct="0">
              <a:defRPr/>
            </a:pP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2"/>
          <p:cNvSpPr txBox="1">
            <a:spLocks noChangeArrowheads="1"/>
          </p:cNvSpPr>
          <p:nvPr/>
        </p:nvSpPr>
        <p:spPr>
          <a:xfrm>
            <a:off x="228600" y="152400"/>
            <a:ext cx="5257800" cy="1143000"/>
          </a:xfrm>
          <a:prstGeom prst="rect">
            <a:avLst/>
          </a:prstGeom>
        </p:spPr>
        <p:txBody>
          <a:bodyPr anchor="ctr">
            <a:normAutofit/>
          </a:bodyPr>
          <a:lstStyle/>
          <a:p>
            <a:pPr fontAlgn="auto">
              <a:spcAft>
                <a:spcPts val="0"/>
              </a:spcAft>
              <a:defRPr/>
            </a:pPr>
            <a:r>
              <a:rPr lang="en-US" sz="2800" dirty="0" smtClean="0">
                <a:latin typeface="Tahoma" pitchFamily="34" charset="0"/>
                <a:cs typeface="Tahoma" pitchFamily="34" charset="0"/>
              </a:rPr>
              <a:t>Three simple steps</a:t>
            </a:r>
            <a:endParaRPr lang="en-US" sz="2800" dirty="0">
              <a:solidFill>
                <a:srgbClr val="FFFFFF"/>
              </a:solidFill>
              <a:latin typeface="Tahoma" pitchFamily="34" charset="0"/>
              <a:ea typeface="+mj-ea"/>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152400"/>
            <a:ext cx="5257800" cy="1143000"/>
          </a:xfrm>
          <a:prstGeom prst="rect">
            <a:avLst/>
          </a:prstGeom>
        </p:spPr>
        <p:txBody>
          <a:bodyPr anchor="ctr">
            <a:normAutofit/>
          </a:bodyPr>
          <a:lstStyle/>
          <a:p>
            <a:pPr fontAlgn="auto">
              <a:spcAft>
                <a:spcPts val="0"/>
              </a:spcAft>
              <a:defRPr/>
            </a:pPr>
            <a:r>
              <a:rPr lang="en-US" sz="2800" dirty="0" smtClean="0">
                <a:latin typeface="Tahoma" pitchFamily="34" charset="0"/>
                <a:cs typeface="Tahoma" pitchFamily="34" charset="0"/>
              </a:rPr>
              <a:t>Know your background</a:t>
            </a:r>
            <a:endParaRPr lang="en-US" sz="2800" dirty="0">
              <a:solidFill>
                <a:srgbClr val="FFFFFF"/>
              </a:solidFill>
              <a:latin typeface="Tahoma" pitchFamily="34" charset="0"/>
              <a:ea typeface="+mj-ea"/>
              <a:cs typeface="Tahoma" pitchFamily="34" charset="0"/>
            </a:endParaRPr>
          </a:p>
        </p:txBody>
      </p:sp>
      <p:sp>
        <p:nvSpPr>
          <p:cNvPr id="23555" name="Rectangle 3"/>
          <p:cNvSpPr txBox="1">
            <a:spLocks noChangeArrowheads="1"/>
          </p:cNvSpPr>
          <p:nvPr/>
        </p:nvSpPr>
        <p:spPr bwMode="auto">
          <a:xfrm>
            <a:off x="1752600" y="2209800"/>
            <a:ext cx="6248400" cy="2971800"/>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2" pitchFamily="18" charset="2"/>
              <a:buChar char="¥"/>
            </a:pPr>
            <a:r>
              <a:rPr lang="en-US" sz="2400" dirty="0" err="1">
                <a:latin typeface="Tahoma" pitchFamily="34" charset="0"/>
                <a:cs typeface="Tahoma" pitchFamily="34" charset="0"/>
              </a:rPr>
              <a:t>UptoDate</a:t>
            </a:r>
            <a:endParaRPr lang="en-US" sz="2400" dirty="0">
              <a:latin typeface="Tahoma" pitchFamily="34" charset="0"/>
              <a:cs typeface="Tahoma" pitchFamily="34" charset="0"/>
            </a:endParaRPr>
          </a:p>
          <a:p>
            <a:pPr marL="342900" indent="-342900">
              <a:spcBef>
                <a:spcPct val="20000"/>
              </a:spcBef>
              <a:buClr>
                <a:schemeClr val="tx2"/>
              </a:buClr>
              <a:buSzPct val="70000"/>
              <a:buFont typeface="Wingdings 2" pitchFamily="18" charset="2"/>
              <a:buChar char="¥"/>
            </a:pPr>
            <a:r>
              <a:rPr lang="en-US" sz="2400" dirty="0">
                <a:latin typeface="Tahoma" pitchFamily="34" charset="0"/>
                <a:cs typeface="Tahoma" pitchFamily="34" charset="0"/>
              </a:rPr>
              <a:t>BMJ Clinical Evidence</a:t>
            </a:r>
          </a:p>
          <a:p>
            <a:pPr marL="342900" indent="-342900">
              <a:spcBef>
                <a:spcPct val="20000"/>
              </a:spcBef>
              <a:buClr>
                <a:schemeClr val="tx2"/>
              </a:buClr>
              <a:buSzPct val="70000"/>
              <a:buFont typeface="Wingdings 2" pitchFamily="18" charset="2"/>
              <a:buChar char="¥"/>
            </a:pPr>
            <a:r>
              <a:rPr lang="en-US" sz="2400" dirty="0">
                <a:latin typeface="Tahoma" pitchFamily="34" charset="0"/>
                <a:cs typeface="Tahoma" pitchFamily="34" charset="0"/>
              </a:rPr>
              <a:t>MD-Consult (50 clinical textbooks)</a:t>
            </a:r>
          </a:p>
          <a:p>
            <a:pPr marL="342900" indent="-342900">
              <a:spcBef>
                <a:spcPct val="20000"/>
              </a:spcBef>
              <a:buClr>
                <a:schemeClr val="tx2"/>
              </a:buClr>
              <a:buSzPct val="70000"/>
              <a:buFont typeface="Wingdings 2" pitchFamily="18" charset="2"/>
              <a:buChar char="¥"/>
            </a:pPr>
            <a:r>
              <a:rPr lang="en-US" sz="2400" dirty="0">
                <a:latin typeface="Tahoma" pitchFamily="34" charset="0"/>
                <a:cs typeface="Tahoma" pitchFamily="34" charset="0"/>
              </a:rPr>
              <a:t>MICROMEDEX</a:t>
            </a:r>
          </a:p>
          <a:p>
            <a:pPr marL="342900" indent="-342900">
              <a:spcBef>
                <a:spcPct val="20000"/>
              </a:spcBef>
              <a:buClr>
                <a:schemeClr val="tx2"/>
              </a:buClr>
              <a:buSzPct val="70000"/>
              <a:buFont typeface="Wingdings 2" pitchFamily="18" charset="2"/>
              <a:buChar char="¥"/>
            </a:pPr>
            <a:r>
              <a:rPr lang="en-US" sz="2400" dirty="0">
                <a:latin typeface="Tahoma" pitchFamily="34" charset="0"/>
                <a:cs typeface="Tahoma" pitchFamily="34" charset="0"/>
              </a:rPr>
              <a:t>STAT!-Ref (a few more textbooks)</a:t>
            </a:r>
          </a:p>
          <a:p>
            <a:pPr marL="342900" indent="-342900">
              <a:spcBef>
                <a:spcPct val="20000"/>
              </a:spcBef>
              <a:buClr>
                <a:schemeClr val="tx2"/>
              </a:buClr>
              <a:buSzPct val="70000"/>
              <a:buFont typeface="Wingdings 2" pitchFamily="18" charset="2"/>
              <a:buChar char="¥"/>
            </a:pPr>
            <a:r>
              <a:rPr lang="en-US" sz="2400" dirty="0">
                <a:latin typeface="Tahoma" pitchFamily="34" charset="0"/>
                <a:cs typeface="Tahoma" pitchFamily="34" charset="0"/>
              </a:rPr>
              <a:t>Google/Google Scholar</a:t>
            </a:r>
          </a:p>
          <a:p>
            <a:pPr marL="1143000" lvl="2" indent="-228600">
              <a:spcBef>
                <a:spcPct val="20000"/>
              </a:spcBef>
              <a:buClr>
                <a:srgbClr val="DA7328"/>
              </a:buClr>
              <a:buSzPct val="57000"/>
              <a:buFont typeface="Wingdings" pitchFamily="2" charset="2"/>
              <a:buNone/>
            </a:pPr>
            <a:endParaRPr lang="en-US" sz="2400" dirty="0">
              <a:latin typeface="Tahoma" pitchFamily="34" charset="0"/>
              <a:cs typeface="Tahoma" pitchFamily="34" charset="0"/>
            </a:endParaRPr>
          </a:p>
          <a:p>
            <a:pPr marL="1143000" lvl="2" indent="-228600">
              <a:spcBef>
                <a:spcPct val="20000"/>
              </a:spcBef>
              <a:buClr>
                <a:srgbClr val="DA7328"/>
              </a:buClr>
              <a:buSzPct val="57000"/>
              <a:buFont typeface="Wingdings 2" pitchFamily="18" charset="2"/>
              <a:buChar char="¥"/>
            </a:pPr>
            <a:endParaRPr lang="en-US"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858000" cy="1569660"/>
          </a:xfrm>
          <a:prstGeom prst="rect">
            <a:avLst/>
          </a:prstGeom>
          <a:noFill/>
        </p:spPr>
        <p:txBody>
          <a:bodyPr wrap="square" rtlCol="0">
            <a:spAutoFit/>
          </a:bodyPr>
          <a:lstStyle/>
          <a:p>
            <a:endParaRPr lang="en-US" sz="3200" dirty="0" smtClean="0">
              <a:latin typeface="Tahoma" pitchFamily="34" charset="0"/>
              <a:ea typeface="Tahoma" pitchFamily="34" charset="0"/>
              <a:cs typeface="Tahoma" pitchFamily="34" charset="0"/>
            </a:endParaRPr>
          </a:p>
          <a:p>
            <a:endParaRPr lang="en-US" sz="3200" dirty="0" smtClean="0">
              <a:latin typeface="Tahoma" pitchFamily="34" charset="0"/>
              <a:ea typeface="Tahoma" pitchFamily="34" charset="0"/>
              <a:cs typeface="Tahoma" pitchFamily="34" charset="0"/>
            </a:endParaRPr>
          </a:p>
          <a:p>
            <a:r>
              <a:rPr lang="en-US" sz="3200" dirty="0" smtClean="0">
                <a:latin typeface="Tahoma" pitchFamily="34" charset="0"/>
                <a:ea typeface="Tahoma" pitchFamily="34" charset="0"/>
                <a:cs typeface="Tahoma" pitchFamily="34" charset="0"/>
              </a:rPr>
              <a:t>You have completed the first module</a:t>
            </a:r>
            <a:endParaRPr lang="en-US" sz="3200" dirty="0">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Template>
  <TotalTime>274</TotalTime>
  <Words>285</Words>
  <Application>Microsoft Office PowerPoint</Application>
  <PresentationFormat>On-screen Show (4:3)</PresentationFormat>
  <Paragraphs>48</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Mountain</vt:lpstr>
      <vt:lpstr>Microsoft Office Excel 97-2003 Worksheet</vt:lpstr>
      <vt:lpstr>Module 1 Introduction</vt:lpstr>
      <vt:lpstr>Slide 2</vt:lpstr>
      <vt:lpstr>Slide 3</vt:lpstr>
      <vt:lpstr>Size of Medical Knowledge</vt:lpstr>
      <vt:lpstr> Review the World Literature Fortnightly*</vt:lpstr>
      <vt:lpstr>Slide 6</vt:lpstr>
      <vt:lpstr>Slide 7</vt:lpstr>
      <vt:lpstr>Slide 8</vt:lpstr>
      <vt:lpstr>Slide 9</vt:lpstr>
    </vt:vector>
  </TitlesOfParts>
  <Company>UW School of Medicine and Public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rsager</dc:creator>
  <cp:lastModifiedBy>rsager</cp:lastModifiedBy>
  <cp:revision>27</cp:revision>
  <dcterms:created xsi:type="dcterms:W3CDTF">2010-04-19T19:30:07Z</dcterms:created>
  <dcterms:modified xsi:type="dcterms:W3CDTF">2010-05-28T15:17:59Z</dcterms:modified>
</cp:coreProperties>
</file>