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66" r:id="rId2"/>
    <p:sldId id="261" r:id="rId3"/>
    <p:sldId id="264" r:id="rId4"/>
    <p:sldId id="257" r:id="rId5"/>
    <p:sldId id="259" r:id="rId6"/>
    <p:sldId id="258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CF08C-EEDE-47E7-BE78-5D11A2C57418}" type="datetimeFigureOut">
              <a:rPr lang="en-US" smtClean="0"/>
              <a:pPr/>
              <a:t>5/26/2010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773C71-3687-4ED7-A6A9-339301E3D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337ACC-C37A-4406-BD73-3D1F1E867D24}" type="datetimeFigureOut">
              <a:rPr lang="en-US" smtClean="0"/>
              <a:pPr/>
              <a:t>5/26/2010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67B43-B0A7-42D8-8F64-1B716351B7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D1D4F9-4805-44B9-ABEC-C5FBB28F79F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898525" eaLnBrk="1" hangingPunct="1"/>
            <a:endParaRPr lang="en-US" sz="10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8D18C8-4BA2-4B8B-979E-4EB3DB6E0D08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494887-102D-4DDF-BCA8-777D2D140CB4}" type="slidenum">
              <a:rPr lang="en-US" smtClean="0">
                <a:latin typeface="Arial" pitchFamily="34" charset="0"/>
              </a:rPr>
              <a:pPr/>
              <a:t>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94EBBE-0CFD-4E0A-A177-11B6EBB9D0F6}" type="slidenum">
              <a:rPr lang="en-US" smtClean="0">
                <a:latin typeface="Arial" pitchFamily="34" charset="0"/>
              </a:rPr>
              <a:pPr/>
              <a:t>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6"/>
          <p:cNvGrpSpPr/>
          <p:nvPr/>
        </p:nvGrpSpPr>
        <p:grpSpPr>
          <a:xfrm>
            <a:off x="0" y="3268345"/>
            <a:ext cx="9144000" cy="146304"/>
            <a:chOff x="0" y="3268345"/>
            <a:chExt cx="9144000" cy="146304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924800" cy="1470025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B368-83E4-417C-A34B-6ADA8521AAA3}" type="datetimeFigureOut">
              <a:rPr lang="en-US" smtClean="0"/>
              <a:pPr/>
              <a:t>5/26/2010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10FB4-9370-46AB-9877-86499C2B3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B368-83E4-417C-A34B-6ADA8521AAA3}" type="datetimeFigureOut">
              <a:rPr lang="en-US" smtClean="0"/>
              <a:pPr/>
              <a:t>5/26/2010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10FB4-9370-46AB-9877-86499C2B34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" name="Group 7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72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9712" y="6356350"/>
            <a:ext cx="1868424" cy="365125"/>
          </a:xfrm>
        </p:spPr>
        <p:txBody>
          <a:bodyPr/>
          <a:lstStyle/>
          <a:p>
            <a:fld id="{5EF7B368-83E4-417C-A34B-6ADA8521AAA3}" type="datetimeFigureOut">
              <a:rPr lang="en-US" smtClean="0"/>
              <a:pPr/>
              <a:t>5/26/2010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10FB4-9370-46AB-9877-86499C2B34B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rot="5400000" flipH="1">
            <a:off x="3332988" y="3384804"/>
            <a:ext cx="6867144" cy="73152"/>
            <a:chOff x="0" y="3268345"/>
            <a:chExt cx="9144000" cy="146304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46265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B368-83E4-417C-A34B-6ADA8521AAA3}" type="datetimeFigureOut">
              <a:rPr lang="en-US" smtClean="0"/>
              <a:pPr/>
              <a:t>5/26/2010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10FB4-9370-46AB-9877-86499C2B34B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3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12" y="4406900"/>
            <a:ext cx="7827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2667000"/>
            <a:ext cx="78272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B368-83E4-417C-A34B-6ADA8521AAA3}" type="datetimeFigureOut">
              <a:rPr lang="en-US" smtClean="0"/>
              <a:pPr/>
              <a:t>5/26/2010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10FB4-9370-46AB-9877-86499C2B34B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12"/>
          <p:cNvGrpSpPr/>
          <p:nvPr/>
        </p:nvGrpSpPr>
        <p:grpSpPr>
          <a:xfrm flipH="1">
            <a:off x="0" y="4228465"/>
            <a:ext cx="9144000" cy="146304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B368-83E4-417C-A34B-6ADA8521AAA3}" type="datetimeFigureOut">
              <a:rPr lang="en-US" smtClean="0"/>
              <a:pPr/>
              <a:t>5/26/2010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10FB4-9370-46AB-9877-86499C2B34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971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971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B368-83E4-417C-A34B-6ADA8521AAA3}" type="datetimeFigureOut">
              <a:rPr lang="en-US" smtClean="0"/>
              <a:pPr/>
              <a:t>5/26/2010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10FB4-9370-46AB-9877-86499C2B34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" name="Group 16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B368-83E4-417C-A34B-6ADA8521AAA3}" type="datetimeFigureOut">
              <a:rPr lang="en-US" smtClean="0"/>
              <a:pPr/>
              <a:t>5/26/2010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10FB4-9370-46AB-9877-86499C2B34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B368-83E4-417C-A34B-6ADA8521AAA3}" type="datetimeFigureOut">
              <a:rPr lang="en-US" smtClean="0"/>
              <a:pPr/>
              <a:t>5/26/2010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10FB4-9370-46AB-9877-86499C2B34B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10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937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71600"/>
            <a:ext cx="3008313" cy="4754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B368-83E4-417C-A34B-6ADA8521AAA3}" type="datetimeFigureOut">
              <a:rPr lang="en-US" smtClean="0"/>
              <a:pPr/>
              <a:t>5/26/2010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10FB4-9370-46AB-9877-86499C2B34B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13"/>
          <p:cNvGrpSpPr/>
          <p:nvPr/>
        </p:nvGrpSpPr>
        <p:grpSpPr>
          <a:xfrm flipH="1">
            <a:off x="0" y="11430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1801368" y="685800"/>
            <a:ext cx="5495544" cy="3886200"/>
          </a:xfrm>
          <a:solidFill>
            <a:schemeClr val="accent1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/>
          </a:scene3d>
          <a:sp3d contourW="12700" prstMaterial="softEdge">
            <a:bevelT prst="cross"/>
            <a:contourClr>
              <a:srgbClr val="FFFFFF"/>
            </a:contourClr>
          </a:sp3d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B368-83E4-417C-A34B-6ADA8521AAA3}" type="datetimeFigureOut">
              <a:rPr lang="en-US" smtClean="0"/>
              <a:pPr/>
              <a:t>5/26/2010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10FB4-9370-46AB-9877-86499C2B34B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15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26" y="0"/>
            <a:ext cx="9144000" cy="6286520"/>
          </a:xfrm>
          <a:prstGeom prst="rect">
            <a:avLst/>
          </a:prstGeom>
          <a:gradFill flip="none" rotWithShape="1">
            <a:gsLst>
              <a:gs pos="1000">
                <a:schemeClr val="bg2">
                  <a:alpha val="0"/>
                </a:schemeClr>
              </a:gs>
              <a:gs pos="100000">
                <a:schemeClr val="bg1">
                  <a:alpha val="92000"/>
                </a:schemeClr>
              </a:gs>
            </a:gsLst>
            <a:lin ang="16200000" scaled="1"/>
            <a:tileRect/>
          </a:gradFill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45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ysClr val="windowText" lastClr="000000"/>
                </a:solidFill>
              </a:defRPr>
            </a:lvl1pPr>
          </a:lstStyle>
          <a:p>
            <a:fld id="{5EF7B368-83E4-417C-A34B-6ADA8521AAA3}" type="datetimeFigureOut">
              <a:rPr lang="en-US" smtClean="0"/>
              <a:pPr/>
              <a:t>5/26/2010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ysClr val="windowText" lastClr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024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ysClr val="windowText" lastClr="000000"/>
                </a:solidFill>
              </a:defRPr>
            </a:lvl1pPr>
          </a:lstStyle>
          <a:p>
            <a:fld id="{75410FB4-9370-46AB-9877-86499C2B34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ln>
            <a:noFill/>
          </a:ln>
          <a:solidFill>
            <a:srgbClr val="FFFFFF"/>
          </a:solidFill>
          <a:effectLst>
            <a:glow rad="101600">
              <a:schemeClr val="tx2"/>
            </a:glo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SzPct val="70000"/>
        <a:buFont typeface="Wingdings 2" pitchFamily="18" charset="2"/>
        <a:buChar char="¥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/>
        </a:buClr>
        <a:buSzPct val="60000"/>
        <a:buFont typeface="Wingdings 2" pitchFamily="18" charset="2"/>
        <a:buChar char="¥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/>
        </a:buClr>
        <a:buSzPct val="57000"/>
        <a:buFont typeface="Wingdings 2" pitchFamily="18" charset="2"/>
        <a:buChar char="¥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/>
        </a:buClr>
        <a:buSzPct val="55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SzPct val="50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bling.library.wisc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sites/entrez?myncbishare=uwisclib&amp;otool=uwisclib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143000"/>
            <a:ext cx="5486400" cy="1905000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Module </a:t>
            </a:r>
            <a:r>
              <a:rPr lang="en-US" sz="3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2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F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orming a Clinical 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Q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uestion and Subsequent Search Query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" name="Picture 3" descr="ebling.jp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86400" y="3657600"/>
            <a:ext cx="3381375" cy="654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066800"/>
            <a:ext cx="5715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Scenario</a:t>
            </a:r>
            <a:r>
              <a:rPr lang="en-US" sz="2800" dirty="0" smtClean="0">
                <a:solidFill>
                  <a:srgbClr val="FFFFFF"/>
                </a:solidFill>
                <a:effectLst>
                  <a:glow rad="101600">
                    <a:schemeClr val="tx2"/>
                  </a:glo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2800" dirty="0" smtClean="0">
                <a:solidFill>
                  <a:srgbClr val="FFFFFF"/>
                </a:solidFill>
                <a:effectLst>
                  <a:glow rad="101600">
                    <a:schemeClr val="tx2"/>
                  </a:glow>
                </a:effectLst>
                <a:latin typeface="Tahoma" pitchFamily="34" charset="0"/>
                <a:cs typeface="Tahoma" pitchFamily="34" charset="0"/>
              </a:rPr>
            </a:b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/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48 year-old female with mild to moderate depression. Has no time for additional exercise and does not want to take any prescription drugs.</a:t>
            </a:r>
          </a:p>
          <a:p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066800"/>
            <a:ext cx="4800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Treatment Options</a:t>
            </a:r>
            <a:r>
              <a:rPr lang="en-US" sz="2800" dirty="0" smtClean="0">
                <a:solidFill>
                  <a:srgbClr val="FFFFFF"/>
                </a:solidFill>
                <a:effectLst>
                  <a:glow rad="101600">
                    <a:schemeClr val="tx2"/>
                  </a:glo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2800" dirty="0" smtClean="0">
                <a:solidFill>
                  <a:srgbClr val="FFFFFF"/>
                </a:solidFill>
                <a:effectLst>
                  <a:glow rad="101600">
                    <a:schemeClr val="tx2"/>
                  </a:glow>
                </a:effectLst>
                <a:latin typeface="Tahoma" pitchFamily="34" charset="0"/>
                <a:cs typeface="Tahoma" pitchFamily="34" charset="0"/>
              </a:rPr>
            </a:b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Prescription antidepressant drugs</a:t>
            </a:r>
            <a:b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 John’s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Wort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Exercise</a:t>
            </a:r>
          </a:p>
          <a:p>
            <a:pPr lvl="1"/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43000" y="1752600"/>
            <a:ext cx="8001000" cy="2743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 adults (female) with mild to moderate depression, does </a:t>
            </a:r>
            <a:r>
              <a:rPr lang="en-US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 Johns </a:t>
            </a:r>
            <a:r>
              <a:rPr lang="en-US" sz="28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Wort</a:t>
            </a:r>
            <a:r>
              <a:rPr lang="en-US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reduce the duration of depression episodes?</a:t>
            </a:r>
          </a:p>
        </p:txBody>
      </p:sp>
      <p:sp>
        <p:nvSpPr>
          <p:cNvPr id="24579" name="Oval 4"/>
          <p:cNvSpPr>
            <a:spLocks noChangeArrowheads="1"/>
          </p:cNvSpPr>
          <p:nvPr/>
        </p:nvSpPr>
        <p:spPr bwMode="auto">
          <a:xfrm>
            <a:off x="2667000" y="4267200"/>
            <a:ext cx="4800600" cy="3048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685800" y="3962400"/>
            <a:ext cx="43815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3000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195590" name="Text Box 6"/>
          <p:cNvSpPr txBox="1">
            <a:spLocks noChangeArrowheads="1"/>
          </p:cNvSpPr>
          <p:nvPr/>
        </p:nvSpPr>
        <p:spPr bwMode="auto">
          <a:xfrm>
            <a:off x="685800" y="4495800"/>
            <a:ext cx="290513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3000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195591" name="Text Box 7"/>
          <p:cNvSpPr txBox="1">
            <a:spLocks noChangeArrowheads="1"/>
          </p:cNvSpPr>
          <p:nvPr/>
        </p:nvSpPr>
        <p:spPr bwMode="auto">
          <a:xfrm>
            <a:off x="661988" y="5622925"/>
            <a:ext cx="481012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300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195592" name="Text Box 8"/>
          <p:cNvSpPr txBox="1">
            <a:spLocks noChangeArrowheads="1"/>
          </p:cNvSpPr>
          <p:nvPr/>
        </p:nvSpPr>
        <p:spPr bwMode="auto">
          <a:xfrm>
            <a:off x="685800" y="5029200"/>
            <a:ext cx="45720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3000">
                <a:solidFill>
                  <a:srgbClr val="FF0000"/>
                </a:solidFill>
              </a:rPr>
              <a:t>C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195593" name="Line 9"/>
          <p:cNvSpPr>
            <a:spLocks noChangeShapeType="1"/>
          </p:cNvSpPr>
          <p:nvPr/>
        </p:nvSpPr>
        <p:spPr bwMode="auto">
          <a:xfrm>
            <a:off x="1219200" y="4267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5594" name="Line 10"/>
          <p:cNvSpPr>
            <a:spLocks noChangeShapeType="1"/>
          </p:cNvSpPr>
          <p:nvPr/>
        </p:nvSpPr>
        <p:spPr bwMode="auto">
          <a:xfrm>
            <a:off x="1219200" y="4800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5595" name="Line 11"/>
          <p:cNvSpPr>
            <a:spLocks noChangeShapeType="1"/>
          </p:cNvSpPr>
          <p:nvPr/>
        </p:nvSpPr>
        <p:spPr bwMode="auto">
          <a:xfrm>
            <a:off x="1219200" y="5334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5596" name="Line 12"/>
          <p:cNvSpPr>
            <a:spLocks noChangeShapeType="1"/>
          </p:cNvSpPr>
          <p:nvPr/>
        </p:nvSpPr>
        <p:spPr bwMode="auto">
          <a:xfrm>
            <a:off x="1219200" y="5943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5597" name="Text Box 13"/>
          <p:cNvSpPr txBox="1">
            <a:spLocks noChangeArrowheads="1"/>
          </p:cNvSpPr>
          <p:nvPr/>
        </p:nvSpPr>
        <p:spPr bwMode="auto">
          <a:xfrm>
            <a:off x="2133600" y="4038600"/>
            <a:ext cx="6705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adult, female, mild to moderate depression</a:t>
            </a:r>
          </a:p>
        </p:txBody>
      </p:sp>
      <p:sp>
        <p:nvSpPr>
          <p:cNvPr id="195598" name="Text Box 14"/>
          <p:cNvSpPr txBox="1">
            <a:spLocks noChangeArrowheads="1"/>
          </p:cNvSpPr>
          <p:nvPr/>
        </p:nvSpPr>
        <p:spPr bwMode="auto">
          <a:xfrm>
            <a:off x="2133600" y="4572000"/>
            <a:ext cx="5105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St Johns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Wort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5599" name="Text Box 15"/>
          <p:cNvSpPr txBox="1">
            <a:spLocks noChangeArrowheads="1"/>
          </p:cNvSpPr>
          <p:nvPr/>
        </p:nvSpPr>
        <p:spPr bwMode="auto">
          <a:xfrm>
            <a:off x="2133600" y="5105400"/>
            <a:ext cx="5105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Placebo / no comparison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5600" name="Text Box 16"/>
          <p:cNvSpPr txBox="1">
            <a:spLocks noChangeArrowheads="1"/>
          </p:cNvSpPr>
          <p:nvPr/>
        </p:nvSpPr>
        <p:spPr bwMode="auto">
          <a:xfrm>
            <a:off x="2133600" y="5715000"/>
            <a:ext cx="6096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reduce duration of symptoms</a:t>
            </a: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228600" y="152400"/>
            <a:ext cx="67818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Focus on the Foreground</a:t>
            </a:r>
            <a:endParaRPr lang="en-US" sz="2800" dirty="0">
              <a:solidFill>
                <a:srgbClr val="FFFFFF"/>
              </a:solidFill>
              <a:effectLst>
                <a:glow rad="101600">
                  <a:schemeClr val="tx2"/>
                </a:glow>
              </a:effectLst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9" grpId="0"/>
      <p:bldP spid="195590" grpId="0"/>
      <p:bldP spid="195591" grpId="0"/>
      <p:bldP spid="195592" grpId="0"/>
      <p:bldP spid="195593" grpId="0" animBg="1"/>
      <p:bldP spid="195594" grpId="0" animBg="1"/>
      <p:bldP spid="195595" grpId="0" animBg="1"/>
      <p:bldP spid="195596" grpId="0" animBg="1"/>
      <p:bldP spid="195597" grpId="0"/>
      <p:bldP spid="195598" grpId="0"/>
      <p:bldP spid="195599" grpId="0"/>
      <p:bldP spid="1956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219200"/>
            <a:ext cx="5943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PICO-TT</a:t>
            </a:r>
            <a:b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dirty="0"/>
          </a:p>
          <a:p>
            <a:pPr lvl="2"/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 – type of scenario  = therapy</a:t>
            </a:r>
            <a:b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/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 – type of trial = RCTs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val 4"/>
          <p:cNvSpPr>
            <a:spLocks noChangeArrowheads="1"/>
          </p:cNvSpPr>
          <p:nvPr/>
        </p:nvSpPr>
        <p:spPr bwMode="auto">
          <a:xfrm>
            <a:off x="2667000" y="4267200"/>
            <a:ext cx="4800600" cy="3048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82277" name="Text Box 5"/>
          <p:cNvSpPr txBox="1">
            <a:spLocks noChangeArrowheads="1"/>
          </p:cNvSpPr>
          <p:nvPr/>
        </p:nvSpPr>
        <p:spPr bwMode="auto">
          <a:xfrm>
            <a:off x="762000" y="1524000"/>
            <a:ext cx="43815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3000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182278" name="Text Box 6"/>
          <p:cNvSpPr txBox="1">
            <a:spLocks noChangeArrowheads="1"/>
          </p:cNvSpPr>
          <p:nvPr/>
        </p:nvSpPr>
        <p:spPr bwMode="auto">
          <a:xfrm>
            <a:off x="762000" y="2057400"/>
            <a:ext cx="290513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3000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182279" name="Text Box 7"/>
          <p:cNvSpPr txBox="1">
            <a:spLocks noChangeArrowheads="1"/>
          </p:cNvSpPr>
          <p:nvPr/>
        </p:nvSpPr>
        <p:spPr bwMode="auto">
          <a:xfrm>
            <a:off x="738188" y="3124200"/>
            <a:ext cx="481012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300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182280" name="Text Box 8"/>
          <p:cNvSpPr txBox="1">
            <a:spLocks noChangeArrowheads="1"/>
          </p:cNvSpPr>
          <p:nvPr/>
        </p:nvSpPr>
        <p:spPr bwMode="auto">
          <a:xfrm>
            <a:off x="762000" y="2590800"/>
            <a:ext cx="45720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3000">
                <a:solidFill>
                  <a:srgbClr val="FF0000"/>
                </a:solidFill>
              </a:rPr>
              <a:t>C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182281" name="Line 9"/>
          <p:cNvSpPr>
            <a:spLocks noChangeShapeType="1"/>
          </p:cNvSpPr>
          <p:nvPr/>
        </p:nvSpPr>
        <p:spPr bwMode="auto">
          <a:xfrm>
            <a:off x="1295400" y="182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2282" name="Line 10"/>
          <p:cNvSpPr>
            <a:spLocks noChangeShapeType="1"/>
          </p:cNvSpPr>
          <p:nvPr/>
        </p:nvSpPr>
        <p:spPr bwMode="auto">
          <a:xfrm>
            <a:off x="1295400" y="2362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2283" name="Line 11"/>
          <p:cNvSpPr>
            <a:spLocks noChangeShapeType="1"/>
          </p:cNvSpPr>
          <p:nvPr/>
        </p:nvSpPr>
        <p:spPr bwMode="auto">
          <a:xfrm>
            <a:off x="1295400" y="2895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2284" name="Line 12"/>
          <p:cNvSpPr>
            <a:spLocks noChangeShapeType="1"/>
          </p:cNvSpPr>
          <p:nvPr/>
        </p:nvSpPr>
        <p:spPr bwMode="auto">
          <a:xfrm>
            <a:off x="1295400" y="3429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2285" name="Text Box 13"/>
          <p:cNvSpPr txBox="1">
            <a:spLocks noChangeArrowheads="1"/>
          </p:cNvSpPr>
          <p:nvPr/>
        </p:nvSpPr>
        <p:spPr bwMode="auto">
          <a:xfrm>
            <a:off x="2209800" y="1600200"/>
            <a:ext cx="5105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adult female, depression</a:t>
            </a:r>
          </a:p>
        </p:txBody>
      </p:sp>
      <p:sp>
        <p:nvSpPr>
          <p:cNvPr id="182286" name="Text Box 14"/>
          <p:cNvSpPr txBox="1">
            <a:spLocks noChangeArrowheads="1"/>
          </p:cNvSpPr>
          <p:nvPr/>
        </p:nvSpPr>
        <p:spPr bwMode="auto">
          <a:xfrm>
            <a:off x="2209800" y="2133600"/>
            <a:ext cx="5105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st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johns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wort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2287" name="Text Box 15"/>
          <p:cNvSpPr txBox="1">
            <a:spLocks noChangeArrowheads="1"/>
          </p:cNvSpPr>
          <p:nvPr/>
        </p:nvSpPr>
        <p:spPr bwMode="auto">
          <a:xfrm>
            <a:off x="2209800" y="2667000"/>
            <a:ext cx="5105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placebo</a:t>
            </a:r>
          </a:p>
        </p:txBody>
      </p:sp>
      <p:sp>
        <p:nvSpPr>
          <p:cNvPr id="182288" name="Text Box 16"/>
          <p:cNvSpPr txBox="1">
            <a:spLocks noChangeArrowheads="1"/>
          </p:cNvSpPr>
          <p:nvPr/>
        </p:nvSpPr>
        <p:spPr bwMode="auto">
          <a:xfrm>
            <a:off x="2209800" y="3200400"/>
            <a:ext cx="6096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reduce duration of symptoms</a:t>
            </a:r>
          </a:p>
        </p:txBody>
      </p:sp>
      <p:sp>
        <p:nvSpPr>
          <p:cNvPr id="182301" name="Text Box 29"/>
          <p:cNvSpPr txBox="1">
            <a:spLocks noChangeArrowheads="1"/>
          </p:cNvSpPr>
          <p:nvPr/>
        </p:nvSpPr>
        <p:spPr bwMode="auto">
          <a:xfrm>
            <a:off x="685800" y="3962400"/>
            <a:ext cx="2286000" cy="203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3000" u="sng" dirty="0">
                <a:solidFill>
                  <a:srgbClr val="FF0000"/>
                </a:solidFill>
              </a:rPr>
              <a:t>P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adult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female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depression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affective disorder</a:t>
            </a:r>
          </a:p>
        </p:txBody>
      </p:sp>
      <p:sp>
        <p:nvSpPr>
          <p:cNvPr id="182302" name="Text Box 30"/>
          <p:cNvSpPr txBox="1">
            <a:spLocks noChangeArrowheads="1"/>
          </p:cNvSpPr>
          <p:nvPr/>
        </p:nvSpPr>
        <p:spPr bwMode="auto">
          <a:xfrm>
            <a:off x="5867400" y="3962400"/>
            <a:ext cx="3276600" cy="1662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3000" u="sng" dirty="0">
                <a:solidFill>
                  <a:srgbClr val="FF0000"/>
                </a:solidFill>
              </a:rPr>
              <a:t>I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st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johns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wort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st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john’s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wort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82303" name="Text Box 31"/>
          <p:cNvSpPr txBox="1">
            <a:spLocks noChangeArrowheads="1"/>
          </p:cNvSpPr>
          <p:nvPr/>
        </p:nvSpPr>
        <p:spPr bwMode="auto">
          <a:xfrm>
            <a:off x="4267200" y="6248400"/>
            <a:ext cx="3657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 err="1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MeSH</a:t>
            </a:r>
            <a:r>
              <a:rPr lang="en-US" sz="2400" b="1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 via </a:t>
            </a:r>
            <a:r>
              <a:rPr lang="en-US" sz="2400" b="1" dirty="0" err="1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PubMed</a:t>
            </a:r>
            <a:endParaRPr lang="en-US" sz="2400" b="1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228600" y="152400"/>
            <a:ext cx="52578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PICO 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 Search Query</a:t>
            </a:r>
            <a:endParaRPr lang="en-US" sz="2800" dirty="0">
              <a:solidFill>
                <a:srgbClr val="FFFFFF"/>
              </a:solidFill>
              <a:effectLst>
                <a:glow rad="101600">
                  <a:schemeClr val="tx2"/>
                </a:glow>
              </a:effectLst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82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82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82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82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82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82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82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82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82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82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7" grpId="0"/>
      <p:bldP spid="182278" grpId="0"/>
      <p:bldP spid="182279" grpId="0"/>
      <p:bldP spid="182279" grpId="1"/>
      <p:bldP spid="182280" grpId="0"/>
      <p:bldP spid="182280" grpId="1"/>
      <p:bldP spid="182281" grpId="0" animBg="1"/>
      <p:bldP spid="182282" grpId="0" animBg="1"/>
      <p:bldP spid="182283" grpId="0" animBg="1"/>
      <p:bldP spid="182283" grpId="1" animBg="1"/>
      <p:bldP spid="182284" grpId="0" animBg="1"/>
      <p:bldP spid="182284" grpId="1" animBg="1"/>
      <p:bldP spid="182285" grpId="0"/>
      <p:bldP spid="182286" grpId="0"/>
      <p:bldP spid="182287" grpId="0"/>
      <p:bldP spid="182287" grpId="1"/>
      <p:bldP spid="182288" grpId="0"/>
      <p:bldP spid="182288" grpId="1"/>
      <p:bldP spid="182302" grpId="0"/>
      <p:bldP spid="18230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Box 19"/>
          <p:cNvSpPr txBox="1">
            <a:spLocks noChangeArrowheads="1"/>
          </p:cNvSpPr>
          <p:nvPr/>
        </p:nvSpPr>
        <p:spPr bwMode="auto">
          <a:xfrm>
            <a:off x="609600" y="2932113"/>
            <a:ext cx="7315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latin typeface="Tahoma" pitchFamily="34" charset="0"/>
                <a:cs typeface="Tahoma" pitchFamily="34" charset="0"/>
              </a:rPr>
              <a:t>(</a:t>
            </a:r>
            <a:r>
              <a:rPr lang="en-US" sz="2400" dirty="0" err="1">
                <a:latin typeface="Tahoma" pitchFamily="34" charset="0"/>
                <a:cs typeface="Tahoma" pitchFamily="34" charset="0"/>
              </a:rPr>
              <a:t>st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john’s </a:t>
            </a:r>
            <a:r>
              <a:rPr lang="en-US" sz="2400" dirty="0" err="1">
                <a:latin typeface="Tahoma" pitchFamily="34" charset="0"/>
                <a:cs typeface="Tahoma" pitchFamily="34" charset="0"/>
              </a:rPr>
              <a:t>wort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OR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cs typeface="Tahoma" pitchFamily="34" charset="0"/>
              </a:rPr>
              <a:t>st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johns </a:t>
            </a:r>
            <a:r>
              <a:rPr lang="en-US" sz="2400" dirty="0" err="1">
                <a:latin typeface="Tahoma" pitchFamily="34" charset="0"/>
                <a:cs typeface="Tahoma" pitchFamily="34" charset="0"/>
              </a:rPr>
              <a:t>wort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OR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cs typeface="Tahoma" pitchFamily="34" charset="0"/>
              </a:rPr>
              <a:t>hypericum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)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295400" y="4003675"/>
            <a:ext cx="73152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defRPr/>
            </a:pPr>
            <a:r>
              <a:rPr lang="en-US" sz="2400" dirty="0">
                <a:latin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Place an “</a:t>
            </a:r>
            <a:r>
              <a:rPr lang="en-US" sz="24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OR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” between synonyms of the same concept and surround concept terms  with parentheses</a:t>
            </a:r>
            <a:endParaRPr lang="en-US" sz="2400" dirty="0">
              <a:latin typeface="+mj-lt"/>
              <a:cs typeface="Tahoma" pitchFamily="34" charset="0"/>
            </a:endParaRPr>
          </a:p>
        </p:txBody>
      </p:sp>
      <p:sp>
        <p:nvSpPr>
          <p:cNvPr id="5" name="TextBox 19"/>
          <p:cNvSpPr txBox="1">
            <a:spLocks noChangeArrowheads="1"/>
          </p:cNvSpPr>
          <p:nvPr/>
        </p:nvSpPr>
        <p:spPr bwMode="auto">
          <a:xfrm>
            <a:off x="609600" y="1752600"/>
            <a:ext cx="7315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latin typeface="Tahoma" pitchFamily="34" charset="0"/>
                <a:cs typeface="Tahoma" pitchFamily="34" charset="0"/>
              </a:rPr>
              <a:t>(depression </a:t>
            </a:r>
            <a:r>
              <a:rPr lang="en-US" sz="24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OR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depressive disorder </a:t>
            </a:r>
            <a:r>
              <a:rPr lang="en-US" sz="24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OR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mood disorder </a:t>
            </a:r>
            <a:r>
              <a:rPr lang="en-US" sz="24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OR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affective disorder) 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28600" y="152400"/>
            <a:ext cx="52578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PICO 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 Search Query</a:t>
            </a:r>
            <a:endParaRPr lang="en-US" sz="2800" dirty="0">
              <a:solidFill>
                <a:srgbClr val="FFFFFF"/>
              </a:solidFill>
              <a:effectLst>
                <a:glow rad="101600">
                  <a:schemeClr val="tx2"/>
                </a:glo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09600" y="2514600"/>
            <a:ext cx="281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AND</a:t>
            </a:r>
            <a:r>
              <a:rPr lang="en-US" sz="2400"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95400" y="5486400"/>
            <a:ext cx="7315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3050" indent="-273050">
              <a:spcBef>
                <a:spcPts val="575"/>
              </a:spcBef>
            </a:pPr>
            <a:r>
              <a:rPr lang="en-US" sz="2400" dirty="0">
                <a:latin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Place an “</a:t>
            </a:r>
            <a:r>
              <a:rPr lang="en-US" sz="2400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AND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” between concepts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23" grpId="0"/>
      <p:bldP spid="5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219200"/>
            <a:ext cx="5943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lvl="2"/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You have completed Module 2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untain">
  <a:themeElements>
    <a:clrScheme name="Mountain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Mountain">
      <a:maj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HY 헤드라인 M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untai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50000">
              <a:schemeClr val="phClr">
                <a:tint val="2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4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68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br" rotWithShape="0">
              <a:srgbClr val="000000">
                <a:alpha val="0"/>
              </a:srgbClr>
            </a:outerShdw>
          </a:effectLst>
        </a:effectStyle>
        <a:effectStyle>
          <a:effectLst>
            <a:outerShdw blurRad="38100" dist="25400" dir="5400000" algn="ctr" rotWithShape="0">
              <a:srgbClr val="EBE9ED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glow" dir="b"/>
          </a:scene3d>
          <a:sp3d contourW="6350" prstMaterial="softEdge">
            <a:bevelT w="25400" h="25400"/>
            <a:contourClr>
              <a:schemeClr val="phClr">
                <a:tint val="9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reflection blurRad="12700" stA="40000" endPos="40000" dist="25400" dir="5400000" sy="-100000" rotWithShape="0"/>
          </a:effectLst>
          <a:scene3d>
            <a:camera prst="perspectiveFront"/>
            <a:lightRig rig="glow" dir="b"/>
          </a:scene3d>
          <a:sp3d contourW="6350" prstMaterial="softEdge">
            <a:bevelT w="50800" h="25400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95000"/>
                <a:satMod val="100000"/>
              </a:schemeClr>
            </a:gs>
            <a:gs pos="100000">
              <a:schemeClr val="phClr">
                <a:tint val="10000"/>
                <a:satMod val="300000"/>
              </a:schemeClr>
            </a:gs>
          </a:gsLst>
          <a:lin ang="13000000" scaled="0"/>
        </a:gradFill>
        <a:blipFill>
          <a:blip xmlns:r="http://schemas.openxmlformats.org/officeDocument/2006/relationships" r:embed="rId1">
            <a:duotone>
              <a:schemeClr val="phClr">
                <a:shade val="75000"/>
              </a:schemeClr>
              <a:schemeClr val="phClr">
                <a:tint val="55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</Template>
  <TotalTime>522</TotalTime>
  <Words>154</Words>
  <Application>Microsoft Office PowerPoint</Application>
  <PresentationFormat>On-screen Show (4:3)</PresentationFormat>
  <Paragraphs>54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Mountain</vt:lpstr>
      <vt:lpstr>Module 2 Forming a Clinical Question and Subsequent Search Query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UW School of Medicine and Public Health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rsager</dc:creator>
  <cp:lastModifiedBy>rsager</cp:lastModifiedBy>
  <cp:revision>48</cp:revision>
  <dcterms:created xsi:type="dcterms:W3CDTF">2010-04-22T15:23:22Z</dcterms:created>
  <dcterms:modified xsi:type="dcterms:W3CDTF">2010-05-26T19:23:31Z</dcterms:modified>
</cp:coreProperties>
</file>