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1" r:id="rId3"/>
    <p:sldId id="264" r:id="rId4"/>
    <p:sldId id="257" r:id="rId5"/>
    <p:sldId id="259" r:id="rId6"/>
    <p:sldId id="258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CF08C-EEDE-47E7-BE78-5D11A2C57418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73C71-3687-4ED7-A6A9-339301E3D7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37ACC-C37A-4406-BD73-3D1F1E867D24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67B43-B0A7-42D8-8F64-1B716351B7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1D4F9-4805-44B9-ABEC-C5FBB28F79F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898525"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D18C8-4BA2-4B8B-979E-4EB3DB6E0D08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494887-102D-4DDF-BCA8-777D2D140CB4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94EBBE-0CFD-4E0A-A177-11B6EBB9D0F6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5EF7B368-83E4-417C-A34B-6ADA8521AAA3}" type="datetimeFigureOut">
              <a:rPr lang="en-US" smtClean="0"/>
              <a:pPr/>
              <a:t>5/26/2010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75410FB4-9370-46AB-9877-86499C2B34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bling.library.wisc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sites/entrez?myncbishare=uwisclib&amp;otool=uwiscli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143000"/>
            <a:ext cx="5486400" cy="19050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Module </a:t>
            </a:r>
            <a:r>
              <a:rPr lang="en-US" sz="3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2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F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orming a Clinical 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Q</a:t>
            </a: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uestion and Subsequent Search Query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ebling.jp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3657600"/>
            <a:ext cx="3381375" cy="654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066800"/>
            <a:ext cx="5715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Scenario</a:t>
            </a:r>
            <a:r>
              <a:rPr lang="en-US" sz="2800" dirty="0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Tahoma" pitchFamily="34" charset="0"/>
                <a:cs typeface="Tahoma" pitchFamily="34" charset="0"/>
              </a:rPr>
            </a:b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48 year-old female with mild to moderate depression. Has no time for additional exercise and does not want to take any prescription drugs.</a:t>
            </a:r>
          </a:p>
          <a:p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066800"/>
            <a:ext cx="4800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Treatment Options</a:t>
            </a:r>
            <a:r>
              <a:rPr lang="en-US" sz="2800" dirty="0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2800" dirty="0" smtClean="0">
                <a:solidFill>
                  <a:srgbClr val="FFFFFF"/>
                </a:solidFill>
                <a:effectLst>
                  <a:glow rad="101600">
                    <a:schemeClr val="tx2"/>
                  </a:glow>
                </a:effectLst>
                <a:latin typeface="Tahoma" pitchFamily="34" charset="0"/>
                <a:cs typeface="Tahoma" pitchFamily="34" charset="0"/>
              </a:rPr>
            </a:b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Prescription antidepressant drugs</a:t>
            </a:r>
            <a:b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 John’s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Wort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Exercise</a:t>
            </a:r>
          </a:p>
          <a:p>
            <a:pPr lvl="1"/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43000" y="1752600"/>
            <a:ext cx="8001000" cy="2743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adults (female) with mild to moderate depression, does 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 Johns </a:t>
            </a:r>
            <a:r>
              <a:rPr lang="en-US" sz="28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Wort</a:t>
            </a:r>
            <a:r>
              <a:rPr lang="en-US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reduce the duration of depression episodes?</a:t>
            </a:r>
          </a:p>
        </p:txBody>
      </p:sp>
      <p:sp>
        <p:nvSpPr>
          <p:cNvPr id="24579" name="Oval 4"/>
          <p:cNvSpPr>
            <a:spLocks noChangeArrowheads="1"/>
          </p:cNvSpPr>
          <p:nvPr/>
        </p:nvSpPr>
        <p:spPr bwMode="auto">
          <a:xfrm>
            <a:off x="2667000" y="4267200"/>
            <a:ext cx="4800600" cy="3048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685800" y="3962400"/>
            <a:ext cx="438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95590" name="Text Box 6"/>
          <p:cNvSpPr txBox="1">
            <a:spLocks noChangeArrowheads="1"/>
          </p:cNvSpPr>
          <p:nvPr/>
        </p:nvSpPr>
        <p:spPr bwMode="auto">
          <a:xfrm>
            <a:off x="685800" y="4495800"/>
            <a:ext cx="290513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95591" name="Text Box 7"/>
          <p:cNvSpPr txBox="1">
            <a:spLocks noChangeArrowheads="1"/>
          </p:cNvSpPr>
          <p:nvPr/>
        </p:nvSpPr>
        <p:spPr bwMode="auto">
          <a:xfrm>
            <a:off x="661988" y="5622925"/>
            <a:ext cx="481012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4572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C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95593" name="Line 9"/>
          <p:cNvSpPr>
            <a:spLocks noChangeShapeType="1"/>
          </p:cNvSpPr>
          <p:nvPr/>
        </p:nvSpPr>
        <p:spPr bwMode="auto">
          <a:xfrm>
            <a:off x="1219200" y="4267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594" name="Line 10"/>
          <p:cNvSpPr>
            <a:spLocks noChangeShapeType="1"/>
          </p:cNvSpPr>
          <p:nvPr/>
        </p:nvSpPr>
        <p:spPr bwMode="auto">
          <a:xfrm>
            <a:off x="1219200" y="4800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595" name="Line 11"/>
          <p:cNvSpPr>
            <a:spLocks noChangeShapeType="1"/>
          </p:cNvSpPr>
          <p:nvPr/>
        </p:nvSpPr>
        <p:spPr bwMode="auto">
          <a:xfrm>
            <a:off x="1219200" y="5334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596" name="Line 12"/>
          <p:cNvSpPr>
            <a:spLocks noChangeShapeType="1"/>
          </p:cNvSpPr>
          <p:nvPr/>
        </p:nvSpPr>
        <p:spPr bwMode="auto">
          <a:xfrm>
            <a:off x="1219200" y="5943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2133600" y="4038600"/>
            <a:ext cx="6705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adult, female, mild to moderate depression</a:t>
            </a:r>
          </a:p>
        </p:txBody>
      </p:sp>
      <p:sp>
        <p:nvSpPr>
          <p:cNvPr id="195598" name="Text Box 14"/>
          <p:cNvSpPr txBox="1">
            <a:spLocks noChangeArrowheads="1"/>
          </p:cNvSpPr>
          <p:nvPr/>
        </p:nvSpPr>
        <p:spPr bwMode="auto">
          <a:xfrm>
            <a:off x="2133600" y="4572000"/>
            <a:ext cx="5105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St Johns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Wort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5599" name="Text Box 15"/>
          <p:cNvSpPr txBox="1">
            <a:spLocks noChangeArrowheads="1"/>
          </p:cNvSpPr>
          <p:nvPr/>
        </p:nvSpPr>
        <p:spPr bwMode="auto">
          <a:xfrm>
            <a:off x="2133600" y="5105400"/>
            <a:ext cx="5105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Placebo / no comparison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5600" name="Text Box 16"/>
          <p:cNvSpPr txBox="1">
            <a:spLocks noChangeArrowheads="1"/>
          </p:cNvSpPr>
          <p:nvPr/>
        </p:nvSpPr>
        <p:spPr bwMode="auto">
          <a:xfrm>
            <a:off x="2133600" y="5715000"/>
            <a:ext cx="6096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reduce duration of symptoms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228600" y="152400"/>
            <a:ext cx="6781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Focus on the Foreground</a:t>
            </a:r>
            <a:endParaRPr lang="en-US" sz="2800" dirty="0">
              <a:solidFill>
                <a:srgbClr val="FFFFFF"/>
              </a:solidFill>
              <a:effectLst>
                <a:glow rad="101600">
                  <a:schemeClr val="tx2"/>
                </a:glo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9" grpId="0"/>
      <p:bldP spid="195590" grpId="0"/>
      <p:bldP spid="195591" grpId="0"/>
      <p:bldP spid="195592" grpId="0"/>
      <p:bldP spid="195593" grpId="0" animBg="1"/>
      <p:bldP spid="195594" grpId="0" animBg="1"/>
      <p:bldP spid="195595" grpId="0" animBg="1"/>
      <p:bldP spid="195596" grpId="0" animBg="1"/>
      <p:bldP spid="195597" grpId="0"/>
      <p:bldP spid="195598" grpId="0"/>
      <p:bldP spid="195599" grpId="0"/>
      <p:bldP spid="1956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19200"/>
            <a:ext cx="5943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PICO-TT</a:t>
            </a:r>
            <a:b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  <a:p>
            <a:pPr lvl="2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 – type of scenario  = therapy</a:t>
            </a:r>
            <a:b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 – type of trial = RCTs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4"/>
          <p:cNvSpPr>
            <a:spLocks noChangeArrowheads="1"/>
          </p:cNvSpPr>
          <p:nvPr/>
        </p:nvSpPr>
        <p:spPr bwMode="auto">
          <a:xfrm>
            <a:off x="2667000" y="4267200"/>
            <a:ext cx="4800600" cy="3048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182277" name="Text Box 5"/>
          <p:cNvSpPr txBox="1">
            <a:spLocks noChangeArrowheads="1"/>
          </p:cNvSpPr>
          <p:nvPr/>
        </p:nvSpPr>
        <p:spPr bwMode="auto">
          <a:xfrm>
            <a:off x="762000" y="1524000"/>
            <a:ext cx="438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182278" name="Text Box 6"/>
          <p:cNvSpPr txBox="1">
            <a:spLocks noChangeArrowheads="1"/>
          </p:cNvSpPr>
          <p:nvPr/>
        </p:nvSpPr>
        <p:spPr bwMode="auto">
          <a:xfrm>
            <a:off x="762000" y="2057400"/>
            <a:ext cx="290513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738188" y="3124200"/>
            <a:ext cx="481012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82280" name="Text Box 8"/>
          <p:cNvSpPr txBox="1">
            <a:spLocks noChangeArrowheads="1"/>
          </p:cNvSpPr>
          <p:nvPr/>
        </p:nvSpPr>
        <p:spPr bwMode="auto">
          <a:xfrm>
            <a:off x="762000" y="2590800"/>
            <a:ext cx="4572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>
                <a:solidFill>
                  <a:srgbClr val="FF0000"/>
                </a:solidFill>
              </a:rPr>
              <a:t>C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182281" name="Line 9"/>
          <p:cNvSpPr>
            <a:spLocks noChangeShapeType="1"/>
          </p:cNvSpPr>
          <p:nvPr/>
        </p:nvSpPr>
        <p:spPr bwMode="auto">
          <a:xfrm>
            <a:off x="12954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2282" name="Line 10"/>
          <p:cNvSpPr>
            <a:spLocks noChangeShapeType="1"/>
          </p:cNvSpPr>
          <p:nvPr/>
        </p:nvSpPr>
        <p:spPr bwMode="auto">
          <a:xfrm>
            <a:off x="1295400" y="2362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2283" name="Line 11"/>
          <p:cNvSpPr>
            <a:spLocks noChangeShapeType="1"/>
          </p:cNvSpPr>
          <p:nvPr/>
        </p:nvSpPr>
        <p:spPr bwMode="auto">
          <a:xfrm>
            <a:off x="1295400" y="2895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12954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2285" name="Text Box 13"/>
          <p:cNvSpPr txBox="1">
            <a:spLocks noChangeArrowheads="1"/>
          </p:cNvSpPr>
          <p:nvPr/>
        </p:nvSpPr>
        <p:spPr bwMode="auto">
          <a:xfrm>
            <a:off x="2209800" y="1600200"/>
            <a:ext cx="5105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adult female, depression</a:t>
            </a:r>
          </a:p>
        </p:txBody>
      </p:sp>
      <p:sp>
        <p:nvSpPr>
          <p:cNvPr id="182286" name="Text Box 14"/>
          <p:cNvSpPr txBox="1">
            <a:spLocks noChangeArrowheads="1"/>
          </p:cNvSpPr>
          <p:nvPr/>
        </p:nvSpPr>
        <p:spPr bwMode="auto">
          <a:xfrm>
            <a:off x="2209800" y="2133600"/>
            <a:ext cx="5105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johns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wort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2287" name="Text Box 15"/>
          <p:cNvSpPr txBox="1">
            <a:spLocks noChangeArrowheads="1"/>
          </p:cNvSpPr>
          <p:nvPr/>
        </p:nvSpPr>
        <p:spPr bwMode="auto">
          <a:xfrm>
            <a:off x="2209800" y="2667000"/>
            <a:ext cx="5105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placebo</a:t>
            </a:r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2209800" y="3200400"/>
            <a:ext cx="6096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reduce duration of symptoms</a:t>
            </a:r>
          </a:p>
        </p:txBody>
      </p:sp>
      <p:sp>
        <p:nvSpPr>
          <p:cNvPr id="182301" name="Text Box 29"/>
          <p:cNvSpPr txBox="1">
            <a:spLocks noChangeArrowheads="1"/>
          </p:cNvSpPr>
          <p:nvPr/>
        </p:nvSpPr>
        <p:spPr bwMode="auto">
          <a:xfrm>
            <a:off x="685800" y="3962400"/>
            <a:ext cx="2286000" cy="203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 u="sng" dirty="0">
                <a:solidFill>
                  <a:srgbClr val="FF0000"/>
                </a:solidFill>
              </a:rPr>
              <a:t>P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adult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female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depression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affective disorder</a:t>
            </a:r>
          </a:p>
        </p:txBody>
      </p:sp>
      <p:sp>
        <p:nvSpPr>
          <p:cNvPr id="182302" name="Text Box 30"/>
          <p:cNvSpPr txBox="1">
            <a:spLocks noChangeArrowheads="1"/>
          </p:cNvSpPr>
          <p:nvPr/>
        </p:nvSpPr>
        <p:spPr bwMode="auto">
          <a:xfrm>
            <a:off x="5867400" y="3962400"/>
            <a:ext cx="3276600" cy="1662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3000" u="sng" dirty="0">
                <a:solidFill>
                  <a:srgbClr val="FF0000"/>
                </a:solidFill>
              </a:rPr>
              <a:t>I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johns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wort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john’s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wort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82303" name="Text Box 31"/>
          <p:cNvSpPr txBox="1">
            <a:spLocks noChangeArrowheads="1"/>
          </p:cNvSpPr>
          <p:nvPr/>
        </p:nvSpPr>
        <p:spPr bwMode="auto">
          <a:xfrm>
            <a:off x="4267200" y="624840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MeSH</a:t>
            </a:r>
            <a:r>
              <a:rPr lang="en-US" sz="2400" b="1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 via </a:t>
            </a:r>
            <a:r>
              <a:rPr lang="en-US" sz="2400" b="1" dirty="0" err="1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PubMed</a:t>
            </a:r>
            <a:endParaRPr lang="en-US" sz="2400" b="1" dirty="0">
              <a:solidFill>
                <a:srgbClr val="FFC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28600" y="152400"/>
            <a:ext cx="5257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PICO 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Search Query</a:t>
            </a:r>
            <a:endParaRPr lang="en-US" sz="2800" dirty="0">
              <a:solidFill>
                <a:srgbClr val="FFFFFF"/>
              </a:solidFill>
              <a:effectLst>
                <a:glow rad="101600">
                  <a:schemeClr val="tx2"/>
                </a:glo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7" grpId="0"/>
      <p:bldP spid="182278" grpId="0"/>
      <p:bldP spid="182279" grpId="0"/>
      <p:bldP spid="182279" grpId="1"/>
      <p:bldP spid="182280" grpId="0"/>
      <p:bldP spid="182280" grpId="1"/>
      <p:bldP spid="182281" grpId="0" animBg="1"/>
      <p:bldP spid="182282" grpId="0" animBg="1"/>
      <p:bldP spid="182283" grpId="0" animBg="1"/>
      <p:bldP spid="182283" grpId="1" animBg="1"/>
      <p:bldP spid="182284" grpId="0" animBg="1"/>
      <p:bldP spid="182284" grpId="1" animBg="1"/>
      <p:bldP spid="182285" grpId="0"/>
      <p:bldP spid="182286" grpId="0"/>
      <p:bldP spid="182287" grpId="0"/>
      <p:bldP spid="182287" grpId="1"/>
      <p:bldP spid="182288" grpId="0"/>
      <p:bldP spid="182288" grpId="1"/>
      <p:bldP spid="182302" grpId="0"/>
      <p:bldP spid="1823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Box 19"/>
          <p:cNvSpPr txBox="1">
            <a:spLocks noChangeArrowheads="1"/>
          </p:cNvSpPr>
          <p:nvPr/>
        </p:nvSpPr>
        <p:spPr bwMode="auto">
          <a:xfrm>
            <a:off x="609600" y="2932113"/>
            <a:ext cx="731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Tahoma" pitchFamily="34" charset="0"/>
                <a:cs typeface="Tahoma" pitchFamily="34" charset="0"/>
              </a:rPr>
              <a:t>(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st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john’s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wort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st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johns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wort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cs typeface="Tahoma" pitchFamily="34" charset="0"/>
              </a:rPr>
              <a:t>hypericum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)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295400" y="4003675"/>
            <a:ext cx="73152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defRPr/>
            </a:pPr>
            <a:r>
              <a:rPr lang="en-US" sz="2400" dirty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Place an “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” between synonyms of the same concept and surround concept terms  with parentheses</a:t>
            </a:r>
            <a:endParaRPr lang="en-US" sz="2400" dirty="0">
              <a:latin typeface="+mj-lt"/>
              <a:cs typeface="Tahoma" pitchFamily="34" charset="0"/>
            </a:endParaRPr>
          </a:p>
        </p:txBody>
      </p:sp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609600" y="1752600"/>
            <a:ext cx="731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latin typeface="Tahoma" pitchFamily="34" charset="0"/>
                <a:cs typeface="Tahoma" pitchFamily="34" charset="0"/>
              </a:rPr>
              <a:t>(depression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depressive disorder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mood disorder </a:t>
            </a:r>
            <a:r>
              <a:rPr lang="en-US" sz="2400" dirty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OR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 affective disorder)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152400"/>
            <a:ext cx="52578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PICO 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Search Query</a:t>
            </a:r>
            <a:endParaRPr lang="en-US" sz="2800" dirty="0">
              <a:solidFill>
                <a:srgbClr val="FFFFFF"/>
              </a:solidFill>
              <a:effectLst>
                <a:glow rad="101600">
                  <a:schemeClr val="tx2"/>
                </a:glo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" y="251460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en-US" sz="2400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295400" y="54864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3050" indent="-273050">
              <a:spcBef>
                <a:spcPts val="575"/>
              </a:spcBef>
            </a:pPr>
            <a:r>
              <a:rPr lang="en-US" sz="2400" dirty="0">
                <a:latin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Place an “</a:t>
            </a:r>
            <a:r>
              <a:rPr lang="en-US" sz="2400" dirty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AND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” between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23" grpId="0"/>
      <p:bldP spid="5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19200"/>
            <a:ext cx="5943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 have completed Module 2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522</TotalTime>
  <Words>154</Words>
  <Application>Microsoft Office PowerPoint</Application>
  <PresentationFormat>On-screen Show (4:3)</PresentationFormat>
  <Paragraphs>54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Mountain</vt:lpstr>
      <vt:lpstr>Module 2 Forming a Clinical Question and Subsequent Search Query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UW School of Medicine and Public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rsager</dc:creator>
  <cp:lastModifiedBy>rsager</cp:lastModifiedBy>
  <cp:revision>48</cp:revision>
  <dcterms:created xsi:type="dcterms:W3CDTF">2010-04-22T15:23:22Z</dcterms:created>
  <dcterms:modified xsi:type="dcterms:W3CDTF">2010-05-26T19:23:31Z</dcterms:modified>
</cp:coreProperties>
</file>